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48"/>
  </p:notesMasterIdLst>
  <p:sldIdLst>
    <p:sldId id="256" r:id="rId5"/>
    <p:sldId id="437" r:id="rId6"/>
    <p:sldId id="488" r:id="rId7"/>
    <p:sldId id="270" r:id="rId8"/>
    <p:sldId id="271" r:id="rId9"/>
    <p:sldId id="272" r:id="rId10"/>
    <p:sldId id="273" r:id="rId11"/>
    <p:sldId id="274" r:id="rId12"/>
    <p:sldId id="545" r:id="rId13"/>
    <p:sldId id="275" r:id="rId14"/>
    <p:sldId id="276" r:id="rId15"/>
    <p:sldId id="625" r:id="rId16"/>
    <p:sldId id="542" r:id="rId17"/>
    <p:sldId id="543" r:id="rId18"/>
    <p:sldId id="277" r:id="rId19"/>
    <p:sldId id="278" r:id="rId20"/>
    <p:sldId id="539" r:id="rId21"/>
    <p:sldId id="384" r:id="rId22"/>
    <p:sldId id="383" r:id="rId23"/>
    <p:sldId id="345" r:id="rId24"/>
    <p:sldId id="346" r:id="rId25"/>
    <p:sldId id="347" r:id="rId26"/>
    <p:sldId id="34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541" r:id="rId36"/>
    <p:sldId id="540" r:id="rId37"/>
    <p:sldId id="287" r:id="rId38"/>
    <p:sldId id="288" r:id="rId39"/>
    <p:sldId id="289" r:id="rId40"/>
    <p:sldId id="290" r:id="rId41"/>
    <p:sldId id="291" r:id="rId42"/>
    <p:sldId id="292" r:id="rId43"/>
    <p:sldId id="326" r:id="rId44"/>
    <p:sldId id="600" r:id="rId45"/>
    <p:sldId id="601" r:id="rId46"/>
    <p:sldId id="293" r:id="rId47"/>
    <p:sldId id="308" r:id="rId49"/>
    <p:sldId id="309" r:id="rId50"/>
    <p:sldId id="294" r:id="rId51"/>
    <p:sldId id="295" r:id="rId52"/>
    <p:sldId id="296" r:id="rId53"/>
    <p:sldId id="424" r:id="rId54"/>
    <p:sldId id="297" r:id="rId55"/>
    <p:sldId id="298" r:id="rId56"/>
    <p:sldId id="546" r:id="rId57"/>
    <p:sldId id="547" r:id="rId58"/>
    <p:sldId id="299" r:id="rId59"/>
    <p:sldId id="300" r:id="rId60"/>
    <p:sldId id="301" r:id="rId61"/>
    <p:sldId id="302" r:id="rId62"/>
    <p:sldId id="303" r:id="rId63"/>
    <p:sldId id="679" r:id="rId64"/>
    <p:sldId id="544" r:id="rId65"/>
    <p:sldId id="304" r:id="rId66"/>
    <p:sldId id="307" r:id="rId67"/>
    <p:sldId id="548" r:id="rId68"/>
    <p:sldId id="305" r:id="rId69"/>
    <p:sldId id="306" r:id="rId70"/>
    <p:sldId id="680" r:id="rId71"/>
    <p:sldId id="269" r:id="rId7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437"/>
            <p14:sldId id="488"/>
            <p14:sldId id="270"/>
            <p14:sldId id="271"/>
            <p14:sldId id="272"/>
            <p14:sldId id="273"/>
            <p14:sldId id="274"/>
            <p14:sldId id="545"/>
            <p14:sldId id="275"/>
            <p14:sldId id="276"/>
            <p14:sldId id="625"/>
            <p14:sldId id="542"/>
            <p14:sldId id="543"/>
            <p14:sldId id="277"/>
            <p14:sldId id="278"/>
            <p14:sldId id="539"/>
            <p14:sldId id="384"/>
            <p14:sldId id="383"/>
            <p14:sldId id="345"/>
            <p14:sldId id="346"/>
            <p14:sldId id="347"/>
            <p14:sldId id="34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541"/>
            <p14:sldId id="540"/>
            <p14:sldId id="287"/>
            <p14:sldId id="288"/>
            <p14:sldId id="289"/>
            <p14:sldId id="290"/>
            <p14:sldId id="291"/>
            <p14:sldId id="292"/>
            <p14:sldId id="326"/>
            <p14:sldId id="600"/>
            <p14:sldId id="601"/>
            <p14:sldId id="293"/>
            <p14:sldId id="308"/>
            <p14:sldId id="309"/>
            <p14:sldId id="294"/>
            <p14:sldId id="295"/>
            <p14:sldId id="296"/>
            <p14:sldId id="424"/>
            <p14:sldId id="297"/>
            <p14:sldId id="298"/>
            <p14:sldId id="546"/>
            <p14:sldId id="547"/>
            <p14:sldId id="299"/>
            <p14:sldId id="300"/>
            <p14:sldId id="301"/>
            <p14:sldId id="302"/>
            <p14:sldId id="303"/>
            <p14:sldId id="679"/>
            <p14:sldId id="304"/>
            <p14:sldId id="307"/>
            <p14:sldId id="548"/>
            <p14:sldId id="305"/>
            <p14:sldId id="269"/>
            <p14:sldId id="544"/>
            <p14:sldId id="306"/>
            <p14:sldId id="6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>
        <p:scale>
          <a:sx n="95" d="100"/>
          <a:sy n="95" d="100"/>
        </p:scale>
        <p:origin x="432" y="1590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3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9.jpeg"/><Relationship Id="rId1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7.wmf"/><Relationship Id="rId1" Type="http://schemas.openxmlformats.org/officeDocument/2006/relationships/oleObject" Target="../embeddings/oleObject3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8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39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1.jpeg"/><Relationship Id="rId1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2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052736"/>
            <a:ext cx="8134672" cy="1728191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49345"/>
            <a:ext cx="6400800" cy="2684145"/>
          </a:xfrm>
        </p:spPr>
        <p:txBody>
          <a:bodyPr>
            <a:normAutofit fontScale="90000" lnSpcReduction="1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洪奇军</a:t>
            </a:r>
            <a:endParaRPr lang="zh-CN" altLang="en-US" sz="28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电信：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15336522915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移动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短号：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@st.zju.edu.cn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http://10.71.45.100/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ftp://10.78.18.201</a:t>
            </a:r>
            <a:endParaRPr lang="en-US" altLang="zh-CN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2021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12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日</a:t>
            </a:r>
            <a:endParaRPr lang="zh-CN" altLang="en-US" sz="28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91623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1</a:t>
            </a:r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、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常用电子</a:t>
            </a:r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仪器的使用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数字示波器面板结构（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71625"/>
            <a:ext cx="83058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数字示波器面板结构（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21643"/>
            <a:ext cx="8791575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UNI-T</a:t>
            </a:r>
            <a:r>
              <a:rPr lang="zh-CN" altLang="en-US" dirty="0" smtClean="0"/>
              <a:t>数字示波器面板结构</a:t>
            </a:r>
            <a:endParaRPr lang="zh-CN" altLang="en-US" dirty="0"/>
          </a:p>
        </p:txBody>
      </p:sp>
      <p:pic>
        <p:nvPicPr>
          <p:cNvPr id="3" name="图片 2" descr="示波器N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" y="1320800"/>
            <a:ext cx="8739505" cy="4920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数字示波器面板（垂直控制）</a:t>
            </a:r>
            <a:endParaRPr lang="zh-CN" altLang="en-US"/>
          </a:p>
        </p:txBody>
      </p:sp>
      <p:pic>
        <p:nvPicPr>
          <p:cNvPr id="4" name="内容占位符 3" descr="Y电压调节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" y="1455420"/>
            <a:ext cx="4688840" cy="4526280"/>
          </a:xfrm>
          <a:prstGeom prst="rect">
            <a:avLst/>
          </a:prstGeom>
        </p:spPr>
      </p:pic>
      <p:pic>
        <p:nvPicPr>
          <p:cNvPr id="5" name="图片 4" descr="Y电压调节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20" y="1615440"/>
            <a:ext cx="4076700" cy="42062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数字示波器面板（水平控制）</a:t>
            </a:r>
            <a:endParaRPr lang="zh-CN" altLang="en-US"/>
          </a:p>
        </p:txBody>
      </p:sp>
      <p:pic>
        <p:nvPicPr>
          <p:cNvPr id="4" name="内容占位符 3" descr="X时间调节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480" y="1489710"/>
            <a:ext cx="4092575" cy="4526280"/>
          </a:xfrm>
          <a:prstGeom prst="rect">
            <a:avLst/>
          </a:prstGeom>
        </p:spPr>
      </p:pic>
      <p:pic>
        <p:nvPicPr>
          <p:cNvPr id="5" name="图片 4" descr="X时间调节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90" y="1489710"/>
            <a:ext cx="4520565" cy="47002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Acquire </a:t>
            </a:r>
            <a:r>
              <a:rPr lang="zh-CN" altLang="en-US" dirty="0" smtClean="0"/>
              <a:t>采样功能按键（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268760"/>
            <a:ext cx="7286625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5" y="5301208"/>
            <a:ext cx="7597775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Acquire </a:t>
            </a:r>
            <a:r>
              <a:rPr lang="zh-CN" altLang="en-US" dirty="0" smtClean="0"/>
              <a:t>采样功能按键（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2" y="1299240"/>
            <a:ext cx="8637588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 smtClean="0">
                <a:sym typeface="+mn-ea"/>
              </a:rPr>
              <a:t>Acquire </a:t>
            </a:r>
            <a:r>
              <a:rPr lang="zh-CN" altLang="en-US" dirty="0" smtClean="0">
                <a:sym typeface="+mn-ea"/>
              </a:rPr>
              <a:t>采样功能按键（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4" name="内容占位符 3" descr="获取方式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140" y="1866900"/>
            <a:ext cx="5140960" cy="38563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普通采样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7610"/>
            <a:ext cx="8229600" cy="4928870"/>
          </a:xfrm>
        </p:spPr>
        <p:txBody>
          <a:bodyPr/>
          <a:p>
            <a:r>
              <a:rPr lang="zh-CN" altLang="en-US" sz="2800">
                <a:solidFill>
                  <a:srgbClr val="C00000"/>
                </a:solidFill>
                <a:sym typeface="+mn-ea"/>
              </a:rPr>
              <a:t>普通</a:t>
            </a:r>
            <a:r>
              <a:rPr lang="zh-CN" altLang="en-US" sz="2800">
                <a:solidFill>
                  <a:srgbClr val="C00000"/>
                </a:solidFill>
              </a:rPr>
              <a:t>采样</a:t>
            </a:r>
            <a:r>
              <a:rPr lang="zh-CN" altLang="en-US" sz="2800"/>
              <a:t>：示波器以均匀时间间隔对信号进行取样以建立波形。</a:t>
            </a:r>
            <a:endParaRPr lang="zh-CN" altLang="en-US" sz="2800"/>
          </a:p>
          <a:p>
            <a:r>
              <a:rPr lang="zh-CN" altLang="en-US" sz="2800"/>
              <a:t>优点：此模式多数情况下可以精确表示信号。</a:t>
            </a:r>
            <a:endParaRPr lang="zh-CN" altLang="en-US" sz="2800"/>
          </a:p>
          <a:p>
            <a:r>
              <a:rPr lang="zh-CN" altLang="en-US" sz="2800"/>
              <a:t>缺点：此模式</a:t>
            </a:r>
            <a:r>
              <a:rPr lang="zh-CN" altLang="en-US" sz="2800">
                <a:solidFill>
                  <a:srgbClr val="FF0000"/>
                </a:solidFill>
              </a:rPr>
              <a:t>不能采集取样之间可能发生的快速信号变化,</a:t>
            </a:r>
            <a:r>
              <a:rPr lang="zh-CN" altLang="en-US" sz="2800"/>
              <a:t> 这可以导致“假波现象”并可能漏掉窄脉冲，这些情况下应使用“峰值检测”模式。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045" y="4025265"/>
            <a:ext cx="5691505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峰值检测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C00000"/>
                </a:solidFill>
                <a:sym typeface="+mn-ea"/>
              </a:rPr>
              <a:t>峰值检测</a:t>
            </a:r>
            <a:r>
              <a:rPr lang="zh-CN" altLang="en-US"/>
              <a:t>：示波器在每个取样间隔中找到输入信号的</a:t>
            </a:r>
            <a:r>
              <a:rPr lang="zh-CN" altLang="en-US">
                <a:solidFill>
                  <a:srgbClr val="FF0000"/>
                </a:solidFill>
              </a:rPr>
              <a:t>最大和最小值</a:t>
            </a:r>
            <a:r>
              <a:rPr lang="zh-CN" altLang="en-US"/>
              <a:t>并使用这些值显示波形。</a:t>
            </a:r>
            <a:r>
              <a:rPr lang="zh-CN" altLang="en-US">
                <a:solidFill>
                  <a:srgbClr val="FF0000"/>
                </a:solidFill>
              </a:rPr>
              <a:t>检测窄脉冲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优点：此模式可以获取并显示可能丢失的窄脉冲，并可避免信号的混淆。</a:t>
            </a:r>
            <a:endParaRPr lang="zh-CN" altLang="en-US"/>
          </a:p>
          <a:p>
            <a:r>
              <a:rPr lang="zh-CN" altLang="en-US"/>
              <a:t>缺点：此模式显示的噪声比较大。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  <a:endParaRPr lang="zh-CN" altLang="en-US" sz="3100">
              <a:sym typeface="+mn-ea"/>
            </a:endParaRP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实时采样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8580"/>
            <a:ext cx="8229600" cy="5741670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实时采样 </a:t>
            </a:r>
            <a:r>
              <a:rPr lang="zh-CN" altLang="en-US"/>
              <a:t>适合频率范围不到示波器最大采样率一半的信号。</a:t>
            </a:r>
            <a:endParaRPr lang="zh-CN" altLang="en-US"/>
          </a:p>
          <a:p>
            <a:r>
              <a:rPr lang="zh-CN" altLang="en-US"/>
              <a:t>示波器可以在波形的一次“扫描”中采集远远足够的样点，构建准确的图像，如下面图1所示。实时采样是使用数字示波器捕获快速信号、单次信号、瞬态信号的唯一方式。            “实时”带宽与采样率的关系为：带宽=采样率/2.5。</a:t>
            </a:r>
            <a:endParaRPr lang="zh-CN" altLang="en-US"/>
          </a:p>
          <a:p>
            <a:r>
              <a:rPr lang="zh-CN" altLang="en-US"/>
              <a:t> </a:t>
            </a:r>
            <a:r>
              <a:rPr lang="zh-CN" altLang="en-US">
                <a:sym typeface="+mn-ea"/>
              </a:rPr>
              <a:t>采</a:t>
            </a:r>
            <a:r>
              <a:rPr lang="zh-CN" altLang="en-US"/>
              <a:t>样率（sampling rate）就是采样时间间隔。比如，如果示波器的采样率是每秒</a:t>
            </a:r>
            <a:r>
              <a:rPr lang="zh-CN" altLang="en-US">
                <a:solidFill>
                  <a:srgbClr val="C00000"/>
                </a:solidFill>
              </a:rPr>
              <a:t>1</a:t>
            </a:r>
            <a:r>
              <a:rPr lang="en-US" altLang="zh-CN">
                <a:solidFill>
                  <a:srgbClr val="C00000"/>
                </a:solidFill>
              </a:rPr>
              <a:t>0</a:t>
            </a:r>
            <a:r>
              <a:rPr lang="zh-CN" altLang="en-US">
                <a:solidFill>
                  <a:srgbClr val="C00000"/>
                </a:solidFill>
              </a:rPr>
              <a:t>G</a:t>
            </a:r>
            <a:r>
              <a:rPr lang="zh-CN" altLang="en-US"/>
              <a:t>次（10GSa/s），则意味着每100ps进行一次采样</a:t>
            </a:r>
            <a:r>
              <a:rPr lang="en-US" altLang="zh-CN">
                <a:solidFill>
                  <a:srgbClr val="FF0000"/>
                </a:solidFill>
              </a:rPr>
              <a:t>{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采样率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:</a:t>
            </a:r>
            <a:r>
              <a:rPr lang="en-US" altLang="zh-CN">
                <a:solidFill>
                  <a:srgbClr val="FF0000"/>
                </a:solidFill>
              </a:rPr>
              <a:t>250M,500M,1G}</a:t>
            </a:r>
            <a:endParaRPr lang="zh-CN" altLang="en-US"/>
          </a:p>
          <a:p>
            <a:r>
              <a:rPr lang="zh-CN" altLang="en-US"/>
              <a:t>ms(毫秒),μs(微秒),ns(纳秒),ps(皮秒) </a:t>
            </a:r>
            <a:endParaRPr lang="zh-CN" altLang="en-US"/>
          </a:p>
          <a:p>
            <a:r>
              <a:rPr lang="en-US" altLang="zh-CN"/>
              <a:t>1s=10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3</a:t>
            </a:r>
            <a:r>
              <a:rPr lang="en-US" altLang="zh-CN"/>
              <a:t>ms=10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6</a:t>
            </a:r>
            <a:r>
              <a:rPr lang="en-US" altLang="zh-CN"/>
              <a:t>us=10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9</a:t>
            </a:r>
            <a:r>
              <a:rPr lang="en-US" altLang="zh-CN"/>
              <a:t>ns=10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12</a:t>
            </a:r>
            <a:r>
              <a:rPr lang="en-US" altLang="zh-CN"/>
              <a:t>ps,1G=10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3</a:t>
            </a:r>
            <a:r>
              <a:rPr lang="en-US" altLang="zh-CN"/>
              <a:t>M=10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6</a:t>
            </a:r>
            <a:r>
              <a:rPr lang="en-US" altLang="zh-CN"/>
              <a:t>K=10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9</a:t>
            </a:r>
            <a:endParaRPr lang="en-US" altLang="zh-CN" baseline="30000">
              <a:solidFill>
                <a:schemeClr val="accent5">
                  <a:lumMod val="50000"/>
                </a:schemeClr>
              </a:solidFill>
              <a:uFillTx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实时采样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8590" y="1875790"/>
            <a:ext cx="6561455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 等效时间采样（</a:t>
            </a:r>
            <a:r>
              <a:rPr lang="zh-CN" altLang="en-US">
                <a:sym typeface="+mn-ea"/>
              </a:rPr>
              <a:t>等效采样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2980"/>
          </a:xfrm>
        </p:spPr>
        <p:txBody>
          <a:bodyPr>
            <a:normAutofit lnSpcReduction="10000"/>
          </a:bodyPr>
          <a:p>
            <a:r>
              <a:rPr lang="zh-CN" altLang="en-US"/>
              <a:t>测量</a:t>
            </a:r>
            <a:r>
              <a:rPr lang="zh-CN" altLang="en-US">
                <a:solidFill>
                  <a:srgbClr val="C00000"/>
                </a:solidFill>
              </a:rPr>
              <a:t>高频信号</a:t>
            </a:r>
            <a:r>
              <a:rPr lang="zh-CN" altLang="en-US"/>
              <a:t>时，示波器可能不能在一次扫描中收集足够的样点。</a:t>
            </a:r>
            <a:endParaRPr lang="zh-CN" altLang="en-US"/>
          </a:p>
          <a:p>
            <a:r>
              <a:rPr lang="zh-CN" altLang="en-US"/>
              <a:t>用等效时间采样，准确地采集频率超过采样率/2.5的信号。</a:t>
            </a:r>
            <a:endParaRPr lang="zh-CN" altLang="en-US"/>
          </a:p>
          <a:p>
            <a:r>
              <a:rPr lang="zh-CN" altLang="en-US"/>
              <a:t>等效时间采样通过从每次重复中捕获少量信息，构建重复信号的图像，如下面图2所示。波形缓慢构建，象一串灯一样，一个接一个地亮起。示波器可以准确地捕获频率成分远远高于示波器采样率的信号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9032"/>
            <a:ext cx="7005464" cy="954360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等效时间采样（等效采样）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7545" y="737235"/>
            <a:ext cx="5799455" cy="61868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Display</a:t>
            </a:r>
            <a:r>
              <a:rPr lang="zh-CN" altLang="en-US" dirty="0" smtClean="0"/>
              <a:t>显示功能按键（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273765"/>
            <a:ext cx="8134350" cy="534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显示功能按键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76" y="1379562"/>
            <a:ext cx="8647112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Storage</a:t>
            </a:r>
            <a:r>
              <a:rPr lang="zh-CN" altLang="en-US" dirty="0" smtClean="0"/>
              <a:t>存储功能按键（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42350" cy="396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Storage</a:t>
            </a:r>
            <a:r>
              <a:rPr lang="zh-CN" altLang="en-US" dirty="0"/>
              <a:t>存储</a:t>
            </a:r>
            <a:r>
              <a:rPr lang="zh-CN" altLang="en-US" dirty="0" smtClean="0"/>
              <a:t>功能</a:t>
            </a:r>
            <a:r>
              <a:rPr lang="zh-CN" altLang="en-US" dirty="0"/>
              <a:t>按键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40150"/>
            <a:ext cx="7926387" cy="414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Utility</a:t>
            </a:r>
            <a:r>
              <a:rPr lang="zh-CN" altLang="en-US" dirty="0" smtClean="0"/>
              <a:t>辅助系统功能按键（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21589"/>
            <a:ext cx="6552728" cy="442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Utility</a:t>
            </a:r>
            <a:r>
              <a:rPr lang="zh-CN" altLang="en-US" dirty="0"/>
              <a:t>辅助系统</a:t>
            </a:r>
            <a:r>
              <a:rPr lang="zh-CN" altLang="en-US" dirty="0" smtClean="0"/>
              <a:t>功能</a:t>
            </a:r>
            <a:r>
              <a:rPr lang="zh-CN" altLang="en-US" dirty="0"/>
              <a:t>按键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258590"/>
            <a:ext cx="8429625" cy="533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实验室规章制度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的盖子不要合上，要关电源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</a:t>
            </a:r>
            <a:r>
              <a:rPr lang="zh-CN" altLang="en-US">
                <a:sym typeface="+mn-ea"/>
              </a:rPr>
              <a:t>结束后请整理好椅子，实验签到需写上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4584700"/>
            <a:ext cx="2311400" cy="222123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005" y="4627880"/>
            <a:ext cx="2432685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84700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Measure</a:t>
            </a:r>
            <a:r>
              <a:rPr lang="zh-CN" altLang="en-US" dirty="0" smtClean="0"/>
              <a:t>自动测量按键（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56792"/>
            <a:ext cx="65373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Measure</a:t>
            </a:r>
            <a:r>
              <a:rPr lang="zh-CN" altLang="en-US" dirty="0"/>
              <a:t>自动测量</a:t>
            </a:r>
            <a:r>
              <a:rPr lang="zh-CN" altLang="en-US" dirty="0" smtClean="0"/>
              <a:t>按键（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311547"/>
            <a:ext cx="8643938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Measure</a:t>
            </a:r>
            <a:r>
              <a:rPr lang="zh-CN" altLang="en-US" dirty="0">
                <a:sym typeface="+mn-ea"/>
              </a:rPr>
              <a:t>自动测量</a:t>
            </a:r>
            <a:r>
              <a:rPr lang="zh-CN" altLang="en-US" dirty="0" smtClean="0">
                <a:sym typeface="+mn-ea"/>
              </a:rPr>
              <a:t>按键（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内容占位符 7" descr="电压测量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" y="2017395"/>
            <a:ext cx="4474210" cy="3425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3220" y="1260475"/>
            <a:ext cx="608139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电压测量</a:t>
            </a:r>
            <a:endParaRPr lang="zh-CN" altLang="en-US" sz="320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 descr="电压测量2转按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210" y="2077085"/>
            <a:ext cx="4503420" cy="33788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Measure</a:t>
            </a:r>
            <a:r>
              <a:rPr lang="zh-CN" altLang="en-US" dirty="0">
                <a:sym typeface="+mn-ea"/>
              </a:rPr>
              <a:t>自动测量</a:t>
            </a:r>
            <a:r>
              <a:rPr lang="zh-CN" altLang="en-US" dirty="0" smtClean="0">
                <a:sym typeface="+mn-ea"/>
              </a:rPr>
              <a:t>按键（</a:t>
            </a: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255" y="1336040"/>
            <a:ext cx="8229600" cy="4525963"/>
          </a:xfrm>
        </p:spPr>
        <p:txBody>
          <a:bodyPr/>
          <a:p>
            <a:pPr marL="0" indent="0">
              <a:buNone/>
            </a:pPr>
            <a:r>
              <a:rPr lang="zh-CN" altLang="en-US"/>
              <a:t>时间测量</a:t>
            </a:r>
            <a:endParaRPr lang="zh-CN" altLang="en-US"/>
          </a:p>
        </p:txBody>
      </p:sp>
      <p:pic>
        <p:nvPicPr>
          <p:cNvPr id="4" name="图片 3" descr="时间测量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2100580"/>
            <a:ext cx="4243070" cy="3651250"/>
          </a:xfrm>
          <a:prstGeom prst="rect">
            <a:avLst/>
          </a:prstGeom>
        </p:spPr>
      </p:pic>
      <p:pic>
        <p:nvPicPr>
          <p:cNvPr id="5" name="图片 4" descr="时间测量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90" y="2206625"/>
            <a:ext cx="4584700" cy="34391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Cursor</a:t>
            </a:r>
            <a:r>
              <a:rPr lang="zh-CN" altLang="en-US" dirty="0" smtClean="0"/>
              <a:t>光标测量按键（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7408"/>
            <a:ext cx="8203883" cy="359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Cursor</a:t>
            </a:r>
            <a:r>
              <a:rPr lang="zh-CN" altLang="en-US" dirty="0"/>
              <a:t>光标</a:t>
            </a:r>
            <a:r>
              <a:rPr lang="zh-CN" altLang="en-US" dirty="0" smtClean="0"/>
              <a:t>测量按键（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24888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Run/Stop</a:t>
            </a:r>
            <a:r>
              <a:rPr lang="zh-CN" altLang="en-US" dirty="0" smtClean="0"/>
              <a:t>功能按键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748712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示波器和信号发生器连线方法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6" descr="照片_001_2_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4" y="1381844"/>
            <a:ext cx="6302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示波器信号输入电缆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信号输入电缆的中部接被测信号，外壳接地</a:t>
            </a:r>
            <a:endParaRPr lang="zh-CN" altLang="zh-CN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56" y="2446610"/>
            <a:ext cx="7848600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标注 7"/>
          <p:cNvSpPr>
            <a:spLocks noChangeArrowheads="1"/>
          </p:cNvSpPr>
          <p:nvPr/>
        </p:nvSpPr>
        <p:spPr bwMode="auto">
          <a:xfrm>
            <a:off x="246831" y="2060848"/>
            <a:ext cx="1500188" cy="500062"/>
          </a:xfrm>
          <a:prstGeom prst="wedgeRoundRectCallout">
            <a:avLst>
              <a:gd name="adj1" fmla="val 963"/>
              <a:gd name="adj2" fmla="val 80463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rPr>
              <a:t>信号探头</a:t>
            </a:r>
            <a:endParaRPr lang="zh-CN" altLang="en-US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charset="0"/>
            </a:endParaRPr>
          </a:p>
        </p:txBody>
      </p:sp>
      <p:sp>
        <p:nvSpPr>
          <p:cNvPr id="6" name="圆角矩形标注 8"/>
          <p:cNvSpPr>
            <a:spLocks noChangeArrowheads="1"/>
          </p:cNvSpPr>
          <p:nvPr/>
        </p:nvSpPr>
        <p:spPr bwMode="auto">
          <a:xfrm>
            <a:off x="1318394" y="4989785"/>
            <a:ext cx="1143000" cy="500063"/>
          </a:xfrm>
          <a:prstGeom prst="wedgeRoundRectCallout">
            <a:avLst>
              <a:gd name="adj1" fmla="val 37884"/>
              <a:gd name="adj2" fmla="val 78116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rPr>
              <a:t>信号地</a:t>
            </a:r>
            <a:endParaRPr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charset="0"/>
            </a:endParaRPr>
          </a:p>
        </p:txBody>
      </p:sp>
      <p:sp>
        <p:nvSpPr>
          <p:cNvPr id="7" name="圆角矩形标注 9"/>
          <p:cNvSpPr>
            <a:spLocks noChangeArrowheads="1"/>
          </p:cNvSpPr>
          <p:nvPr/>
        </p:nvSpPr>
        <p:spPr bwMode="auto">
          <a:xfrm>
            <a:off x="3175769" y="3989660"/>
            <a:ext cx="1857375" cy="857250"/>
          </a:xfrm>
          <a:prstGeom prst="wedgeRoundRectCallout">
            <a:avLst>
              <a:gd name="adj1" fmla="val 44981"/>
              <a:gd name="adj2" fmla="val -104838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信号衰减开关</a:t>
            </a:r>
            <a:endParaRPr lang="en-US" altLang="zh-CN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algn="ctr" eaLnBrk="1" hangingPunct="1"/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×1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×10</a:t>
            </a:r>
            <a:endParaRPr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圆角矩形标注 10"/>
          <p:cNvSpPr>
            <a:spLocks noChangeArrowheads="1"/>
          </p:cNvSpPr>
          <p:nvPr/>
        </p:nvSpPr>
        <p:spPr bwMode="auto">
          <a:xfrm>
            <a:off x="7176269" y="4061098"/>
            <a:ext cx="1500187" cy="500062"/>
          </a:xfrm>
          <a:prstGeom prst="wedgeRoundRectCallout">
            <a:avLst>
              <a:gd name="adj1" fmla="val 1745"/>
              <a:gd name="adj2" fmla="val 96870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rPr>
              <a:t>接示波器</a:t>
            </a:r>
            <a:endParaRPr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YB1638</a:t>
            </a:r>
            <a:r>
              <a:rPr lang="zh-CN" altLang="en-US" dirty="0" smtClean="0"/>
              <a:t>信号发生器面板结构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246411"/>
            <a:ext cx="6840537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55600" y="5584974"/>
            <a:ext cx="7416800" cy="95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50000"/>
              </a:lnSpc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3pPr>
            <a:lvl4pPr marL="1600200" indent="-22860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4pPr>
            <a:lvl5pPr marL="2057400" indent="-228600" eaLnBrk="0" hangingPunct="0">
              <a:lnSpc>
                <a:spcPct val="150000"/>
              </a:lnSpc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7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是选择输出频率的范围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                    11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是输出幅度大小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13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是输出口可以输出三种类型波形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    14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TTL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逻辑电平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179512" y="2244725"/>
            <a:ext cx="230495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50000"/>
              </a:lnSpc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3pPr>
            <a:lvl4pPr marL="1600200" indent="-22860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4pPr>
            <a:lvl5pPr marL="2057400" indent="-228600" eaLnBrk="0" hangingPunct="0">
              <a:lnSpc>
                <a:spcPct val="150000"/>
              </a:lnSpc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是电源开关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 smtClean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是显示频率值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 smtClean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是频率微调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 smtClean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是输出波形选择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UTG9002C</a:t>
            </a:r>
            <a:r>
              <a:rPr lang="zh-CN" altLang="en-US" dirty="0" smtClean="0"/>
              <a:t>信号发生器面板结构</a:t>
            </a:r>
            <a:endParaRPr lang="zh-CN" altLang="en-US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0" y="1196975"/>
          <a:ext cx="8855710" cy="5660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876790" imgH="8248015" progId="Paint.Picture">
                  <p:embed/>
                </p:oleObj>
              </mc:Choice>
              <mc:Fallback>
                <p:oleObj name="" r:id="rId1" imgW="9876790" imgH="824801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1196975"/>
                        <a:ext cx="8855710" cy="5660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UTG9002C</a:t>
            </a:r>
            <a:r>
              <a:rPr lang="zh-CN" altLang="en-US" dirty="0" smtClean="0"/>
              <a:t>信号发生器面板结构</a:t>
            </a:r>
            <a:endParaRPr lang="zh-CN" altLang="en-US" dirty="0"/>
          </a:p>
        </p:txBody>
      </p:sp>
      <p:graphicFrame>
        <p:nvGraphicFramePr>
          <p:cNvPr id="8" name="对象 7"/>
          <p:cNvGraphicFramePr/>
          <p:nvPr/>
        </p:nvGraphicFramePr>
        <p:xfrm>
          <a:off x="127000" y="1057275"/>
          <a:ext cx="8468360" cy="3118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9525000" imgH="3914775" progId="Paint.Picture">
                  <p:embed/>
                </p:oleObj>
              </mc:Choice>
              <mc:Fallback>
                <p:oleObj name="" r:id="rId1" imgW="9525000" imgH="39147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7000" y="1057275"/>
                        <a:ext cx="8468360" cy="3118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35" y="4175760"/>
            <a:ext cx="914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电源开关（</a:t>
            </a:r>
            <a:r>
              <a:rPr lang="en-US" altLang="zh-CN"/>
              <a:t>POWER</a:t>
            </a:r>
            <a:r>
              <a:rPr lang="zh-CN" altLang="en-US"/>
              <a:t>）                             </a:t>
            </a:r>
            <a:r>
              <a:rPr lang="en-US" altLang="zh-CN"/>
              <a:t>8.</a:t>
            </a:r>
            <a:r>
              <a:rPr lang="zh-CN" altLang="en-US"/>
              <a:t>占空比调节（</a:t>
            </a:r>
            <a:r>
              <a:rPr lang="en-US" altLang="zh-CN"/>
              <a:t>R/P</a:t>
            </a:r>
            <a:r>
              <a:rPr lang="zh-CN" altLang="en-US"/>
              <a:t>）        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功能开关（</a:t>
            </a:r>
            <a:r>
              <a:rPr lang="en-US" altLang="zh-CN"/>
              <a:t>FUNCTOIN</a:t>
            </a:r>
            <a:r>
              <a:rPr lang="zh-CN" altLang="en-US"/>
              <a:t>）</a:t>
            </a:r>
            <a:r>
              <a:rPr lang="en-US" altLang="zh-CN"/>
              <a:t>:</a:t>
            </a:r>
            <a:r>
              <a:rPr lang="zh-CN" altLang="en-US"/>
              <a:t>波形选择  当开关按出时，占空比为</a:t>
            </a:r>
            <a:r>
              <a:rPr lang="en-US" altLang="zh-CN"/>
              <a:t>50%~50%</a:t>
            </a:r>
            <a:endParaRPr lang="zh-CN" altLang="en-US"/>
          </a:p>
          <a:p>
            <a:r>
              <a:rPr lang="zh-CN" altLang="en-US"/>
              <a:t>正弦波，方波，三角波                         当开关按入时，占空比为</a:t>
            </a:r>
            <a:r>
              <a:rPr lang="en-US" altLang="zh-CN"/>
              <a:t>10%~90%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频率微调（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FREQ VAR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           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9.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输出（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OUTPUT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波形输出端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/>
              <a:t>4.</a:t>
            </a:r>
            <a:r>
              <a:rPr lang="zh-CN" altLang="en-US"/>
              <a:t>分档开关</a:t>
            </a:r>
            <a:r>
              <a:rPr lang="en-US" altLang="zh-CN"/>
              <a:t>(RANGE-HZ)                       10.TTL</a:t>
            </a:r>
            <a:r>
              <a:rPr lang="zh-CN" altLang="en-US"/>
              <a:t>电平 ：幅度</a:t>
            </a:r>
            <a:r>
              <a:rPr lang="en-US" altLang="zh-CN"/>
              <a:t>3.5V p-p    </a:t>
            </a:r>
            <a:r>
              <a:rPr lang="en-US" altLang="zh-CN">
                <a:sym typeface="+mn-ea"/>
              </a:rPr>
              <a:t>14.CMOS</a:t>
            </a:r>
            <a:r>
              <a:rPr lang="zh-CN" altLang="en-US">
                <a:sym typeface="+mn-ea"/>
              </a:rPr>
              <a:t>电平旋钮</a:t>
            </a:r>
            <a:r>
              <a:rPr lang="en-US" altLang="zh-CN">
                <a:sym typeface="+mn-ea"/>
              </a:rPr>
              <a:t>:</a:t>
            </a:r>
            <a:r>
              <a:rPr lang="zh-CN" altLang="en-US">
                <a:sym typeface="+mn-ea"/>
              </a:rPr>
              <a:t>调节</a:t>
            </a:r>
            <a:endParaRPr lang="zh-CN" altLang="en-US"/>
          </a:p>
          <a:p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5.</a:t>
            </a:r>
            <a:r>
              <a:rPr lang="zh-CN" altLang="en-US">
                <a:sym typeface="+mn-ea"/>
              </a:rPr>
              <a:t>衰减器（</a:t>
            </a:r>
            <a:r>
              <a:rPr lang="en-US" altLang="zh-CN">
                <a:sym typeface="+mn-ea"/>
              </a:rPr>
              <a:t>ATT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:0db,20db,40db    11.VCF:</a:t>
            </a:r>
            <a:r>
              <a:rPr lang="zh-CN" altLang="en-US">
                <a:sym typeface="+mn-ea"/>
              </a:rPr>
              <a:t>控制电压输入端              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CMOS</a:t>
            </a:r>
            <a:r>
              <a:rPr lang="zh-CN" altLang="en-US">
                <a:sym typeface="+mn-ea"/>
              </a:rPr>
              <a:t>电平的幅度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6.</a:t>
            </a:r>
            <a:r>
              <a:rPr lang="zh-CN" altLang="en-US">
                <a:sym typeface="+mn-ea"/>
              </a:rPr>
              <a:t>幅度（</a:t>
            </a:r>
            <a:r>
              <a:rPr lang="en-US" altLang="zh-CN">
                <a:sym typeface="+mn-ea"/>
              </a:rPr>
              <a:t>AMPLITUDE</a:t>
            </a:r>
            <a:r>
              <a:rPr lang="zh-CN" altLang="en-US">
                <a:sym typeface="+mn-ea"/>
              </a:rPr>
              <a:t>）                        </a:t>
            </a:r>
            <a:r>
              <a:rPr lang="en-US" altLang="zh-CN">
                <a:sym typeface="+mn-ea"/>
              </a:rPr>
              <a:t>12.EXT SIGNAL:</a:t>
            </a:r>
            <a:r>
              <a:rPr lang="zh-CN" altLang="en-US">
                <a:sym typeface="+mn-ea"/>
              </a:rPr>
              <a:t>外测频输入     </a:t>
            </a:r>
            <a:r>
              <a:rPr lang="en-US" altLang="zh-CN">
                <a:sym typeface="+mn-ea"/>
              </a:rPr>
              <a:t>15.CMOS</a:t>
            </a:r>
            <a:r>
              <a:rPr lang="zh-CN" altLang="en-US">
                <a:sym typeface="+mn-ea"/>
              </a:rPr>
              <a:t>电平（</a:t>
            </a:r>
            <a:r>
              <a:rPr lang="en-US" altLang="zh-CN">
                <a:sym typeface="+mn-ea"/>
              </a:rPr>
              <a:t>CMOS OUT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ym typeface="+mn-ea"/>
              </a:rPr>
              <a:t>       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7.</a:t>
            </a:r>
            <a:r>
              <a:rPr lang="zh-CN" altLang="en-US">
                <a:sym typeface="+mn-ea"/>
              </a:rPr>
              <a:t>直流偏移调节（</a:t>
            </a:r>
            <a:r>
              <a:rPr lang="en-US" altLang="zh-CN">
                <a:sym typeface="+mn-ea"/>
              </a:rPr>
              <a:t>DC LEVEL</a:t>
            </a:r>
            <a:r>
              <a:rPr lang="zh-CN" altLang="en-US">
                <a:sym typeface="+mn-ea"/>
              </a:rPr>
              <a:t>）          </a:t>
            </a:r>
            <a:r>
              <a:rPr lang="en-US" altLang="zh-CN">
                <a:sym typeface="+mn-ea"/>
              </a:rPr>
              <a:t>13 EXT:</a:t>
            </a:r>
            <a:r>
              <a:rPr lang="zh-CN" altLang="en-US">
                <a:sym typeface="+mn-ea"/>
              </a:rPr>
              <a:t>测频方式（内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外）      </a:t>
            </a:r>
            <a:r>
              <a:rPr lang="en-US" altLang="zh-CN">
                <a:sym typeface="+mn-ea"/>
              </a:rPr>
              <a:t>CMOS</a:t>
            </a:r>
            <a:r>
              <a:rPr lang="zh-CN" altLang="en-US">
                <a:sym typeface="+mn-ea"/>
              </a:rPr>
              <a:t>电平输出接口</a:t>
            </a:r>
            <a:endParaRPr lang="zh-CN" altLang="en-US">
              <a:sym typeface="+mn-ea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开关按入时，直流电平为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-10V~+10V   </a:t>
            </a:r>
            <a:r>
              <a:rPr lang="zh-CN" altLang="en-US">
                <a:sym typeface="+mn-ea"/>
              </a:rPr>
              <a:t>开关按出时，直流电平为零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UTG9002C</a:t>
            </a:r>
            <a:r>
              <a:rPr lang="zh-CN" altLang="en-US" dirty="0" smtClean="0"/>
              <a:t>信号发生器面板结构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35" y="4175760"/>
            <a:ext cx="914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电源开关（</a:t>
            </a:r>
            <a:r>
              <a:rPr lang="en-US" altLang="zh-CN"/>
              <a:t>POWER</a:t>
            </a:r>
            <a:r>
              <a:rPr lang="zh-CN" altLang="en-US"/>
              <a:t>）                             </a:t>
            </a:r>
            <a:r>
              <a:rPr lang="en-US" altLang="zh-CN"/>
              <a:t>8.</a:t>
            </a:r>
            <a:r>
              <a:rPr lang="zh-CN" altLang="en-US"/>
              <a:t>占空比调节（</a:t>
            </a:r>
            <a:r>
              <a:rPr lang="en-US" altLang="zh-CN"/>
              <a:t>R/P</a:t>
            </a:r>
            <a:r>
              <a:rPr lang="zh-CN" altLang="en-US"/>
              <a:t>）        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功能开关（</a:t>
            </a:r>
            <a:r>
              <a:rPr lang="en-US" altLang="zh-CN"/>
              <a:t>FUNCTOIN</a:t>
            </a:r>
            <a:r>
              <a:rPr lang="zh-CN" altLang="en-US"/>
              <a:t>）</a:t>
            </a:r>
            <a:r>
              <a:rPr lang="en-US" altLang="zh-CN"/>
              <a:t>:</a:t>
            </a:r>
            <a:r>
              <a:rPr lang="zh-CN" altLang="en-US"/>
              <a:t>波形选择  当开关按出时，占空比为</a:t>
            </a:r>
            <a:r>
              <a:rPr lang="en-US" altLang="zh-CN"/>
              <a:t>50%~50%</a:t>
            </a:r>
            <a:endParaRPr lang="zh-CN" altLang="en-US"/>
          </a:p>
          <a:p>
            <a:r>
              <a:rPr lang="zh-CN" altLang="en-US"/>
              <a:t>正弦波，方波，三角波                         当开关按入时，占空比为</a:t>
            </a:r>
            <a:r>
              <a:rPr lang="en-US" altLang="zh-CN"/>
              <a:t>10%~90%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频率微调（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FREQ VAR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           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9.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输出（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OUTPUT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波形输出端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/>
              <a:t>4.</a:t>
            </a:r>
            <a:r>
              <a:rPr lang="zh-CN" altLang="en-US"/>
              <a:t>分档开关</a:t>
            </a:r>
            <a:r>
              <a:rPr lang="en-US" altLang="zh-CN"/>
              <a:t>(RANGE-HZ)                       10.TTL</a:t>
            </a:r>
            <a:r>
              <a:rPr lang="zh-CN" altLang="en-US"/>
              <a:t>电平 ：幅度</a:t>
            </a:r>
            <a:r>
              <a:rPr lang="en-US" altLang="zh-CN"/>
              <a:t>3.5V p-p    </a:t>
            </a:r>
            <a:r>
              <a:rPr lang="en-US" altLang="zh-CN">
                <a:sym typeface="+mn-ea"/>
              </a:rPr>
              <a:t>14.CMOS</a:t>
            </a:r>
            <a:r>
              <a:rPr lang="zh-CN" altLang="en-US">
                <a:sym typeface="+mn-ea"/>
              </a:rPr>
              <a:t>电平旋钮</a:t>
            </a:r>
            <a:r>
              <a:rPr lang="en-US" altLang="zh-CN">
                <a:sym typeface="+mn-ea"/>
              </a:rPr>
              <a:t>:</a:t>
            </a:r>
            <a:r>
              <a:rPr lang="zh-CN" altLang="en-US">
                <a:sym typeface="+mn-ea"/>
              </a:rPr>
              <a:t>调节</a:t>
            </a:r>
            <a:endParaRPr lang="zh-CN" altLang="en-US"/>
          </a:p>
          <a:p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5.</a:t>
            </a:r>
            <a:r>
              <a:rPr lang="zh-CN" altLang="en-US">
                <a:sym typeface="+mn-ea"/>
              </a:rPr>
              <a:t>衰减器（</a:t>
            </a:r>
            <a:r>
              <a:rPr lang="en-US" altLang="zh-CN">
                <a:sym typeface="+mn-ea"/>
              </a:rPr>
              <a:t>ATT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:0db,20db,40db    11.VCF:</a:t>
            </a:r>
            <a:r>
              <a:rPr lang="zh-CN" altLang="en-US">
                <a:sym typeface="+mn-ea"/>
              </a:rPr>
              <a:t>控制电压输入端              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CMOS</a:t>
            </a:r>
            <a:r>
              <a:rPr lang="zh-CN" altLang="en-US">
                <a:sym typeface="+mn-ea"/>
              </a:rPr>
              <a:t>电平的幅度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6.</a:t>
            </a:r>
            <a:r>
              <a:rPr lang="zh-CN" altLang="en-US">
                <a:sym typeface="+mn-ea"/>
              </a:rPr>
              <a:t>幅度（</a:t>
            </a:r>
            <a:r>
              <a:rPr lang="en-US" altLang="zh-CN">
                <a:sym typeface="+mn-ea"/>
              </a:rPr>
              <a:t>AMPLITUDE</a:t>
            </a:r>
            <a:r>
              <a:rPr lang="zh-CN" altLang="en-US">
                <a:sym typeface="+mn-ea"/>
              </a:rPr>
              <a:t>）                        </a:t>
            </a:r>
            <a:r>
              <a:rPr lang="en-US" altLang="zh-CN">
                <a:sym typeface="+mn-ea"/>
              </a:rPr>
              <a:t>12.EXT SIGNAL:</a:t>
            </a:r>
            <a:r>
              <a:rPr lang="zh-CN" altLang="en-US">
                <a:sym typeface="+mn-ea"/>
              </a:rPr>
              <a:t>外测频输入     </a:t>
            </a:r>
            <a:r>
              <a:rPr lang="en-US" altLang="zh-CN">
                <a:sym typeface="+mn-ea"/>
              </a:rPr>
              <a:t>15.CMOS</a:t>
            </a:r>
            <a:r>
              <a:rPr lang="zh-CN" altLang="en-US">
                <a:sym typeface="+mn-ea"/>
              </a:rPr>
              <a:t>电平（</a:t>
            </a:r>
            <a:r>
              <a:rPr lang="en-US" altLang="zh-CN">
                <a:sym typeface="+mn-ea"/>
              </a:rPr>
              <a:t>CMOS OUT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ym typeface="+mn-ea"/>
              </a:rPr>
              <a:t>       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7.</a:t>
            </a:r>
            <a:r>
              <a:rPr lang="zh-CN" altLang="en-US">
                <a:sym typeface="+mn-ea"/>
              </a:rPr>
              <a:t>直流偏移调节（</a:t>
            </a:r>
            <a:r>
              <a:rPr lang="en-US" altLang="zh-CN">
                <a:sym typeface="+mn-ea"/>
              </a:rPr>
              <a:t>DC LEVEL</a:t>
            </a:r>
            <a:r>
              <a:rPr lang="zh-CN" altLang="en-US">
                <a:sym typeface="+mn-ea"/>
              </a:rPr>
              <a:t>）          </a:t>
            </a:r>
            <a:r>
              <a:rPr lang="en-US" altLang="zh-CN">
                <a:sym typeface="+mn-ea"/>
              </a:rPr>
              <a:t>13 EXT:</a:t>
            </a:r>
            <a:r>
              <a:rPr lang="zh-CN" altLang="en-US">
                <a:sym typeface="+mn-ea"/>
              </a:rPr>
              <a:t>测频方式（内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外）      </a:t>
            </a:r>
            <a:r>
              <a:rPr lang="en-US" altLang="zh-CN">
                <a:sym typeface="+mn-ea"/>
              </a:rPr>
              <a:t>CMOS</a:t>
            </a:r>
            <a:r>
              <a:rPr lang="zh-CN" altLang="en-US">
                <a:sym typeface="+mn-ea"/>
              </a:rPr>
              <a:t>电平输出接口</a:t>
            </a:r>
            <a:endParaRPr lang="zh-CN" altLang="en-US">
              <a:sym typeface="+mn-ea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开关按入时，直流电平为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-10V~+10V   </a:t>
            </a:r>
            <a:r>
              <a:rPr lang="zh-CN" altLang="en-US">
                <a:sym typeface="+mn-ea"/>
              </a:rPr>
              <a:t>开关按出时，直流电平为零</a:t>
            </a:r>
            <a:endParaRPr lang="zh-CN" altLang="en-US"/>
          </a:p>
        </p:txBody>
      </p:sp>
      <p:pic>
        <p:nvPicPr>
          <p:cNvPr id="3" name="图片 2" descr="微信图片_20210912205025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140" y="1094105"/>
            <a:ext cx="8676640" cy="308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电路设计实验箱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28189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6663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1" y="1240944"/>
            <a:ext cx="636578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757930" y="4254500"/>
            <a:ext cx="47720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　运算放大器，简称运放，是具有很高放大倍数的电路单元。（一种线性集成电路）。运用方面：微弱信号进行放大，还可做为反相、电压 跟随器，可对电信号做加减法运算。在音响方面也使用得最多。例如前级放大、 缓冲，耳机放大器绝大部分使用的还是集成运算放大器（</a:t>
            </a:r>
            <a:r>
              <a:rPr lang="zh-CN" altLang="en-US">
                <a:sym typeface="+mn-ea"/>
              </a:rPr>
              <a:t>除有部分使用分立元件，电子管外</a:t>
            </a:r>
            <a:r>
              <a:rPr lang="zh-CN" altLang="en-US"/>
              <a:t>）。</a:t>
            </a:r>
            <a:r>
              <a:rPr lang="zh-CN" altLang="en-US">
                <a:solidFill>
                  <a:srgbClr val="FF0000"/>
                </a:solidFill>
              </a:rPr>
              <a:t>会用到稳压电路上，制作高精度的稳压滤波电路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图片 4" descr="运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85" y="-134620"/>
            <a:ext cx="2875915" cy="2239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数字万用表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测量</a:t>
            </a:r>
            <a:r>
              <a:rPr lang="zh-CN" altLang="en-US" dirty="0"/>
              <a:t>直流信号的电压、电流</a:t>
            </a:r>
            <a:endParaRPr lang="zh-CN" altLang="en-US" dirty="0"/>
          </a:p>
          <a:p>
            <a:r>
              <a:rPr lang="zh-CN" altLang="en-US" dirty="0"/>
              <a:t>测量交流信号的电压、电流</a:t>
            </a:r>
            <a:endParaRPr lang="zh-CN" altLang="en-US" dirty="0"/>
          </a:p>
          <a:p>
            <a:r>
              <a:rPr lang="zh-CN" altLang="en-US" dirty="0"/>
              <a:t>测量电阻的大小</a:t>
            </a:r>
            <a:endParaRPr lang="zh-CN" altLang="en-US" dirty="0"/>
          </a:p>
          <a:p>
            <a:r>
              <a:rPr lang="zh-CN" altLang="en-US" dirty="0"/>
              <a:t>二极管、三极管极性判断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84784"/>
            <a:ext cx="24288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 smtClean="0"/>
              <a:t>内容</a:t>
            </a:r>
            <a:r>
              <a:rPr lang="zh-CN" altLang="en-US" dirty="0"/>
              <a:t>与步骤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常用电子器件认识</a:t>
            </a:r>
            <a:endParaRPr lang="zh-CN" altLang="en-US" dirty="0"/>
          </a:p>
          <a:p>
            <a:r>
              <a:rPr lang="zh-CN" altLang="en-US" dirty="0"/>
              <a:t>用示波器测量正弦波信号</a:t>
            </a:r>
            <a:endParaRPr lang="zh-CN" altLang="en-US" dirty="0"/>
          </a:p>
          <a:p>
            <a:r>
              <a:rPr lang="zh-CN" altLang="en-US" dirty="0"/>
              <a:t>测量</a:t>
            </a:r>
            <a:r>
              <a:rPr lang="en-US" altLang="zh-CN" dirty="0"/>
              <a:t>YB1638</a:t>
            </a:r>
            <a:r>
              <a:rPr lang="zh-CN" altLang="en-US" dirty="0"/>
              <a:t>型函数信号发生器输出电压</a:t>
            </a:r>
            <a:endParaRPr lang="zh-CN" altLang="en-US" dirty="0"/>
          </a:p>
          <a:p>
            <a:r>
              <a:rPr lang="zh-CN" altLang="en-US" dirty="0" smtClean="0"/>
              <a:t>测量</a:t>
            </a:r>
            <a:r>
              <a:rPr lang="zh-CN" altLang="en-US" dirty="0"/>
              <a:t>实验箱中的直流</a:t>
            </a:r>
            <a:r>
              <a:rPr lang="zh-CN" altLang="en-US" dirty="0" smtClean="0"/>
              <a:t>电源</a:t>
            </a:r>
            <a:endParaRPr lang="en-US" altLang="zh-CN" dirty="0" smtClean="0"/>
          </a:p>
          <a:p>
            <a:r>
              <a:rPr lang="zh-CN" altLang="en-US" dirty="0"/>
              <a:t>测量</a:t>
            </a:r>
            <a:r>
              <a:rPr lang="zh-CN" altLang="en-US" dirty="0" smtClean="0"/>
              <a:t>二极管</a:t>
            </a:r>
            <a:r>
              <a:rPr lang="zh-CN" altLang="en-US" dirty="0"/>
              <a:t>的单向导通特性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常用电子器件认识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351309"/>
            <a:ext cx="8784976" cy="4525963"/>
          </a:xfrm>
        </p:spPr>
        <p:txBody>
          <a:bodyPr>
            <a:normAutofit/>
          </a:bodyPr>
          <a:lstStyle/>
          <a:p>
            <a:r>
              <a:rPr lang="zh-CN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认识电阻，用色环来识别阻值，用万用表来测量阻值</a:t>
            </a:r>
            <a:endParaRPr lang="zh-CN" alt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26" y="2131268"/>
            <a:ext cx="56578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262662" y="2258869"/>
            <a:ext cx="277338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/>
              <a:t>1,2有效数的阻值，3倍率，4误差</a:t>
            </a:r>
            <a:endParaRPr lang="zh-CN" altLang="en-US" sz="1400" dirty="0"/>
          </a:p>
          <a:p>
            <a:r>
              <a:rPr lang="zh-CN" altLang="en-US" sz="1400" dirty="0"/>
              <a:t>绿，蓝        黄               金</a:t>
            </a:r>
            <a:endParaRPr lang="zh-CN" altLang="en-US" sz="1400" dirty="0"/>
          </a:p>
          <a:p>
            <a:r>
              <a:rPr lang="zh-CN" altLang="en-US" sz="1400" dirty="0"/>
              <a:t> 5     6        10^4             +-5%</a:t>
            </a:r>
            <a:endParaRPr lang="zh-CN" altLang="en-US" sz="1400" dirty="0"/>
          </a:p>
          <a:p>
            <a:r>
              <a:rPr lang="zh-CN" altLang="en-US" sz="1400" dirty="0"/>
              <a:t>56*10^4</a:t>
            </a:r>
            <a:r>
              <a:rPr lang="zh-CN" altLang="en-US" sz="1400" dirty="0">
                <a:sym typeface="Arial" panose="020B0604020202020204" pitchFamily="34" charset="0"/>
              </a:rPr>
              <a:t>ῼ==560000ῼ=560Kῼ</a:t>
            </a:r>
            <a:endParaRPr lang="zh-CN" altLang="en-US" sz="1400" dirty="0">
              <a:sym typeface="Arial" panose="020B0604020202020204" pitchFamily="34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262662" y="4077072"/>
            <a:ext cx="280334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/>
              <a:t>1,2,3有效数的阻值,4倍率，5误差</a:t>
            </a:r>
            <a:endParaRPr lang="zh-CN" altLang="en-US" sz="1400" dirty="0"/>
          </a:p>
          <a:p>
            <a:r>
              <a:rPr lang="zh-CN" altLang="en-US" sz="1400" dirty="0"/>
              <a:t>红 橙  紫                黑          棕   </a:t>
            </a:r>
            <a:endParaRPr lang="zh-CN" altLang="en-US" sz="1400" dirty="0"/>
          </a:p>
          <a:p>
            <a:r>
              <a:rPr lang="zh-CN" altLang="en-US" sz="1400" dirty="0"/>
              <a:t>2  3     7                 1            +-1%</a:t>
            </a:r>
            <a:endParaRPr lang="zh-CN" altLang="en-US" sz="1400" dirty="0"/>
          </a:p>
          <a:p>
            <a:r>
              <a:rPr lang="zh-CN" altLang="en-US" sz="1400" dirty="0"/>
              <a:t>237</a:t>
            </a:r>
            <a:r>
              <a:rPr lang="zh-CN" altLang="en-US" sz="1400" dirty="0" smtClean="0">
                <a:sym typeface="Arial" panose="020B0604020202020204" pitchFamily="34" charset="0"/>
              </a:rPr>
              <a:t>ῼ</a:t>
            </a:r>
            <a:endParaRPr lang="en-US" altLang="zh-CN" sz="1400" dirty="0" smtClean="0">
              <a:sym typeface="Arial" panose="020B0604020202020204" pitchFamily="34" charset="0"/>
            </a:endParaRPr>
          </a:p>
          <a:p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en-US" altLang="zh-CN" sz="1400" dirty="0">
                <a:sym typeface="Arial" panose="020B0604020202020204" pitchFamily="34" charset="0"/>
              </a:rPr>
              <a:t>5.1k</a:t>
            </a:r>
            <a:r>
              <a:rPr lang="zh-CN" altLang="en-US" sz="1400" dirty="0">
                <a:sym typeface="Arial" panose="020B0604020202020204" pitchFamily="34" charset="0"/>
              </a:rPr>
              <a:t> ῼ</a:t>
            </a:r>
            <a:r>
              <a:rPr lang="en-US" altLang="zh-CN" sz="1400" dirty="0">
                <a:sym typeface="Arial" panose="020B0604020202020204" pitchFamily="34" charset="0"/>
              </a:rPr>
              <a:t> :1</a:t>
            </a:r>
            <a:r>
              <a:rPr lang="zh-CN" altLang="en-US" sz="1400" dirty="0">
                <a:sym typeface="Arial" panose="020B0604020202020204" pitchFamily="34" charset="0"/>
              </a:rPr>
              <a:t>绿，棕，</a:t>
            </a:r>
            <a:r>
              <a:rPr lang="zh-CN" altLang="en-US" sz="1400" dirty="0"/>
              <a:t>黑，</a:t>
            </a:r>
            <a:r>
              <a:rPr lang="zh-CN" altLang="en-US" sz="1400" dirty="0">
                <a:sym typeface="Arial" panose="020B0604020202020204" pitchFamily="34" charset="0"/>
              </a:rPr>
              <a:t>棕，</a:t>
            </a:r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en-US" altLang="zh-CN" sz="1400" dirty="0">
                <a:sym typeface="Arial" panose="020B0604020202020204" pitchFamily="34" charset="0"/>
              </a:rPr>
              <a:t>                5      1       0     *10</a:t>
            </a:r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en-US" altLang="zh-CN" sz="1400" dirty="0">
                <a:sym typeface="Arial" panose="020B0604020202020204" pitchFamily="34" charset="0"/>
              </a:rPr>
              <a:t>10K</a:t>
            </a:r>
            <a:r>
              <a:rPr lang="zh-CN" altLang="en-US" sz="1400" dirty="0">
                <a:sym typeface="Arial" panose="020B0604020202020204" pitchFamily="34" charset="0"/>
              </a:rPr>
              <a:t> ῼ</a:t>
            </a:r>
            <a:r>
              <a:rPr lang="en-US" altLang="zh-CN" sz="1400" dirty="0">
                <a:sym typeface="Arial" panose="020B0604020202020204" pitchFamily="34" charset="0"/>
              </a:rPr>
              <a:t>: 1</a:t>
            </a:r>
            <a:r>
              <a:rPr lang="zh-CN" altLang="en-US" sz="1400" dirty="0">
                <a:sym typeface="Arial" panose="020B0604020202020204" pitchFamily="34" charset="0"/>
              </a:rPr>
              <a:t>棕，</a:t>
            </a:r>
            <a:r>
              <a:rPr lang="en-US" altLang="zh-CN" sz="1400" dirty="0">
                <a:sym typeface="Arial" panose="020B0604020202020204" pitchFamily="34" charset="0"/>
              </a:rPr>
              <a:t>2</a:t>
            </a:r>
            <a:r>
              <a:rPr lang="zh-CN" altLang="en-US" sz="1400" dirty="0"/>
              <a:t>黑，</a:t>
            </a:r>
            <a:r>
              <a:rPr lang="en-US" altLang="zh-CN" sz="1400" dirty="0">
                <a:sym typeface="Arial" panose="020B0604020202020204" pitchFamily="34" charset="0"/>
              </a:rPr>
              <a:t> 3</a:t>
            </a:r>
            <a:r>
              <a:rPr lang="zh-CN" altLang="en-US" sz="1400" dirty="0"/>
              <a:t>黑</a:t>
            </a:r>
            <a:r>
              <a:rPr lang="en-US" altLang="zh-CN" sz="1400" dirty="0"/>
              <a:t>,4</a:t>
            </a:r>
            <a:r>
              <a:rPr lang="zh-CN" altLang="en-US" sz="1400" dirty="0"/>
              <a:t>红，</a:t>
            </a:r>
            <a:r>
              <a:rPr lang="en-US" altLang="zh-CN" sz="1400" dirty="0"/>
              <a:t>5</a:t>
            </a:r>
            <a:r>
              <a:rPr lang="zh-CN" altLang="en-US" sz="1400" dirty="0">
                <a:sym typeface="Arial" panose="020B0604020202020204" pitchFamily="34" charset="0"/>
              </a:rPr>
              <a:t>棕</a:t>
            </a:r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en-US" altLang="zh-CN" sz="1400" dirty="0">
                <a:sym typeface="Arial" panose="020B0604020202020204" pitchFamily="34" charset="0"/>
              </a:rPr>
              <a:t>              1       0         0      *100</a:t>
            </a:r>
            <a:r>
              <a:rPr lang="zh-CN" altLang="en-US" sz="1400" dirty="0">
                <a:sym typeface="Arial" panose="020B0604020202020204" pitchFamily="34" charset="0"/>
              </a:rPr>
              <a:t>，</a:t>
            </a:r>
            <a:endParaRPr lang="en-US" altLang="zh-CN" sz="1400" dirty="0">
              <a:sym typeface="Arial" panose="020B0604020202020204" pitchFamily="34" charset="0"/>
            </a:endParaRPr>
          </a:p>
          <a:p>
            <a:endParaRPr lang="zh-CN" altLang="en-US" sz="1400" dirty="0"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识别顺序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980" y="1355725"/>
            <a:ext cx="8723630" cy="4930140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zh-CN" altLang="en-US"/>
              <a:t>实践中发现，有些色环电阻的排列顺序不甚分明，往往容易读错，在识别时，可运用如下技巧加以判断：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技巧1：先找标志误差的色环，从而排定色环顺序。最常用的表示电阻误差的颜色是：金、银、棕，尤其是金环和银环，一般绝少用做电阻色环的第一环，所以在电阻上只要有金环和银环，就可以基本认定这是色环电阻的最末一环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技巧2：棕色环是否是误差标志的判别。棕色环既常用做误差环，又常作为有效数字环，且常常在第一环和最末一环中同时出现，使人很难识别谁是第一环。在实践中，可以按照色环之间的间隔加以判别：比如对于一个五道色环的电阻而言，第五环和第四环之间的间隔比第一环和第二环之间的间隔要宽一些，据此可判定色环的排列顺序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技巧3：在仅靠色环间距还无法判定色环顺序的情况下，还可以利用电阻的生产序列值来加以判别。比如有一个电阻的色环读序是：棕、黑、黑、黄、棕，其值为：100×10000=1MΩ误差为1%，属于正常的电阻系列值，若是反顺序读：棕、黄、黑、黑、棕，其值为140×1Ω=140Ω，误差为1%。显然按照后一种排序所读出的电阻值，在电阻的生产系列中是没有的，故后一种色环顺序是不对的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认识常用电子器件</a:t>
            </a:r>
            <a:endParaRPr lang="zh-CN" altLang="en-US" dirty="0"/>
          </a:p>
          <a:p>
            <a:r>
              <a:rPr lang="zh-CN" altLang="en-US" dirty="0"/>
              <a:t>学会数字示波器、数字信号发生器（函数信号发生器）、直流稳压电源、万用表</a:t>
            </a:r>
            <a:r>
              <a:rPr lang="zh-CN" altLang="en-US" dirty="0" smtClean="0"/>
              <a:t>等常用电子仪器</a:t>
            </a:r>
            <a:r>
              <a:rPr lang="zh-CN" altLang="en-US" dirty="0"/>
              <a:t>的使用</a:t>
            </a:r>
            <a:endParaRPr lang="zh-CN" altLang="en-US" dirty="0"/>
          </a:p>
          <a:p>
            <a:r>
              <a:rPr lang="zh-CN" altLang="en-US" dirty="0"/>
              <a:t>掌握用数字示波器来测量脉冲波形及幅度和频率的参数</a:t>
            </a:r>
            <a:endParaRPr lang="zh-CN" altLang="en-US" dirty="0"/>
          </a:p>
          <a:p>
            <a:r>
              <a:rPr lang="zh-CN" altLang="en-US" dirty="0"/>
              <a:t>掌握用数字示波器测量脉冲时序的上升沿和下降沿、延时等参数</a:t>
            </a:r>
            <a:endParaRPr lang="zh-CN" altLang="en-US" dirty="0"/>
          </a:p>
          <a:p>
            <a:r>
              <a:rPr lang="zh-CN" altLang="en-US" dirty="0"/>
              <a:t>掌握万用表测量电压、电阻及二极管的通断的判别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示波器的读取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5817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振幅的读取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45259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在示波器的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Y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轴方向读取格数，乘上幅度旋钮位置上为每格电压就是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幅值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，即：幅值 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 X(div) ×V/div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8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00" y="2370931"/>
            <a:ext cx="7113588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14"/>
          <p:cNvSpPr>
            <a:spLocks noChangeArrowheads="1"/>
          </p:cNvSpPr>
          <p:nvPr/>
        </p:nvSpPr>
        <p:spPr bwMode="auto">
          <a:xfrm>
            <a:off x="4297660" y="5883547"/>
            <a:ext cx="1714500" cy="785813"/>
          </a:xfrm>
          <a:prstGeom prst="wedgeEllipseCallout">
            <a:avLst>
              <a:gd name="adj1" fmla="val 70231"/>
              <a:gd name="adj2" fmla="val -212796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FFFF"/>
                </a:solidFill>
                <a:latin typeface="Calibri" panose="020F0502020204030204" charset="0"/>
              </a:rPr>
              <a:t>幅度调节</a:t>
            </a: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6" name="圆角矩形标注 15"/>
          <p:cNvSpPr>
            <a:spLocks noChangeArrowheads="1"/>
          </p:cNvSpPr>
          <p:nvPr/>
        </p:nvSpPr>
        <p:spPr bwMode="auto">
          <a:xfrm>
            <a:off x="1088132" y="5883547"/>
            <a:ext cx="1143000" cy="612775"/>
          </a:xfrm>
          <a:prstGeom prst="wedgeRoundRectCallout">
            <a:avLst>
              <a:gd name="adj1" fmla="val 78667"/>
              <a:gd name="adj2" fmla="val -236633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显示值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振幅的读取（</a:t>
            </a:r>
            <a:r>
              <a:rPr lang="en-US" altLang="zh-CN" dirty="0" smtClean="0">
                <a:sym typeface="+mn-ea"/>
              </a:rPr>
              <a:t>x,y</a:t>
            </a:r>
            <a:r>
              <a:rPr lang="zh-CN" altLang="en-US" dirty="0" smtClean="0">
                <a:sym typeface="+mn-ea"/>
              </a:rPr>
              <a:t>方向位置调节）</a:t>
            </a:r>
            <a:endParaRPr lang="zh-CN" altLang="en-US"/>
          </a:p>
        </p:txBody>
      </p:sp>
      <p:pic>
        <p:nvPicPr>
          <p:cNvPr id="4" name="内容占位符 3" descr="大屏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3735" y="1323340"/>
            <a:ext cx="689483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大屏上下调节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140" y="242570"/>
            <a:ext cx="8037195" cy="3053080"/>
          </a:xfrm>
          <a:prstGeom prst="rect">
            <a:avLst/>
          </a:prstGeom>
        </p:spPr>
      </p:pic>
      <p:pic>
        <p:nvPicPr>
          <p:cNvPr id="7" name="图片 6" descr="大屏左右调节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" y="3380740"/>
            <a:ext cx="8099425" cy="350583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频率</a:t>
            </a:r>
            <a:r>
              <a:rPr lang="zh-CN" altLang="en-US" dirty="0" smtClean="0"/>
              <a:t>的读取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452596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在示波器的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轴方向读取一个波形周期的格数，乘上频率旋钮位置上为每格多少时间就是周期；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频率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是周期的倒数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2282190"/>
            <a:ext cx="6748780" cy="319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标注 12"/>
          <p:cNvSpPr>
            <a:spLocks noChangeArrowheads="1"/>
          </p:cNvSpPr>
          <p:nvPr/>
        </p:nvSpPr>
        <p:spPr bwMode="auto">
          <a:xfrm>
            <a:off x="6167571" y="5929268"/>
            <a:ext cx="1571625" cy="357187"/>
          </a:xfrm>
          <a:prstGeom prst="wedgeRoundRectCallout">
            <a:avLst>
              <a:gd name="adj1" fmla="val -50551"/>
              <a:gd name="adj2" fmla="val -463639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频率调节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10" name="椭圆形标注 14"/>
          <p:cNvSpPr>
            <a:spLocks noChangeArrowheads="1"/>
          </p:cNvSpPr>
          <p:nvPr/>
        </p:nvSpPr>
        <p:spPr bwMode="auto">
          <a:xfrm>
            <a:off x="2235969" y="5710828"/>
            <a:ext cx="1285875" cy="642937"/>
          </a:xfrm>
          <a:prstGeom prst="wedgeEllipseCallout">
            <a:avLst>
              <a:gd name="adj1" fmla="val 28056"/>
              <a:gd name="adj2" fmla="val -201940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显示值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用示波器测量正弦波信号（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频率（周期）测量：通过选择频率范围开关和频率调节旋钮使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YB1638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型函数信号发生器发出频率分别为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100Hz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10KHz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100KHz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的正弦波，用示波器测出上述信号的周期和频率，比较是否与刻度值相一致，并将数据记入下表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800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327025" y="3523615"/>
          <a:ext cx="8359775" cy="2869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353425" imgH="2867025" progId="Paint.Picture">
                  <p:embed/>
                </p:oleObj>
              </mc:Choice>
              <mc:Fallback>
                <p:oleObj name="" r:id="rId1" imgW="8353425" imgH="28670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7025" y="3523615"/>
                        <a:ext cx="8359775" cy="2869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用示波器测量正弦波信号（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51309"/>
            <a:ext cx="8507288" cy="4525963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将信号发生器的频率通过频率波段开关、和微调旋钮调到你所需要的频率，并在数码管上显示可知道。信号发生器的输出信号线与示波器的信号连在一起，地线与地线连在一起</a:t>
            </a:r>
            <a:endParaRPr lang="zh-CN" altLang="en-US" sz="2400" dirty="0"/>
          </a:p>
        </p:txBody>
      </p:sp>
      <p:pic>
        <p:nvPicPr>
          <p:cNvPr id="5" name="图片 13" descr="照片_001_2_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84" y="2811735"/>
            <a:ext cx="4483100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11"/>
          <p:cNvSpPr>
            <a:spLocks noChangeArrowheads="1"/>
          </p:cNvSpPr>
          <p:nvPr/>
        </p:nvSpPr>
        <p:spPr bwMode="auto">
          <a:xfrm>
            <a:off x="402034" y="6026422"/>
            <a:ext cx="2714625" cy="642938"/>
          </a:xfrm>
          <a:prstGeom prst="wedgeRoundRectCallout">
            <a:avLst>
              <a:gd name="adj1" fmla="val 155977"/>
              <a:gd name="adj2" fmla="val -106389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频率波段选择范围按键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7" name="圆角矩形标注 12"/>
          <p:cNvSpPr>
            <a:spLocks noChangeArrowheads="1"/>
          </p:cNvSpPr>
          <p:nvPr/>
        </p:nvSpPr>
        <p:spPr bwMode="auto">
          <a:xfrm>
            <a:off x="759222" y="5169172"/>
            <a:ext cx="1643062" cy="571500"/>
          </a:xfrm>
          <a:prstGeom prst="wedgeRoundRectCallout">
            <a:avLst>
              <a:gd name="adj1" fmla="val 183514"/>
              <a:gd name="adj2" fmla="val 67500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频率微调旋钮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8" name="矩形标注 14"/>
          <p:cNvSpPr>
            <a:spLocks noChangeArrowheads="1"/>
          </p:cNvSpPr>
          <p:nvPr/>
        </p:nvSpPr>
        <p:spPr bwMode="auto">
          <a:xfrm>
            <a:off x="687784" y="4169047"/>
            <a:ext cx="1357313" cy="642938"/>
          </a:xfrm>
          <a:prstGeom prst="wedgeRectCallout">
            <a:avLst>
              <a:gd name="adj1" fmla="val 229690"/>
              <a:gd name="adj2" fmla="val 155833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频率显示值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测量</a:t>
            </a:r>
            <a:r>
              <a:rPr lang="en-US" altLang="zh-CN" dirty="0" smtClean="0"/>
              <a:t>YB1638</a:t>
            </a:r>
            <a:r>
              <a:rPr lang="zh-CN" altLang="en-US" dirty="0" smtClean="0"/>
              <a:t>信号发生器输出电压（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412776"/>
            <a:ext cx="8758808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让信号发生器输出</a:t>
            </a:r>
            <a:r>
              <a:rPr lang="en-US" altLang="zh-CN" sz="2800" dirty="0"/>
              <a:t>1KHz(</a:t>
            </a:r>
            <a:r>
              <a:rPr lang="zh-CN" altLang="en-US" sz="2800" dirty="0"/>
              <a:t>最好</a:t>
            </a:r>
            <a:r>
              <a:rPr lang="en-US" altLang="zh-CN" sz="2800" dirty="0"/>
              <a:t>50hz)</a:t>
            </a:r>
            <a:r>
              <a:rPr lang="zh-CN" altLang="en-US" sz="2800" dirty="0"/>
              <a:t>、</a:t>
            </a:r>
            <a:r>
              <a:rPr lang="en-US" altLang="zh-CN" sz="2800" dirty="0"/>
              <a:t>Vp-p</a:t>
            </a:r>
            <a:r>
              <a:rPr lang="zh-CN" altLang="en-US" sz="2800" dirty="0"/>
              <a:t>：</a:t>
            </a:r>
            <a:r>
              <a:rPr lang="en-US" altLang="zh-CN" sz="2800" dirty="0"/>
              <a:t>4</a:t>
            </a:r>
            <a:r>
              <a:rPr lang="en-US" altLang="zh-CN" sz="2800" dirty="0"/>
              <a:t>V-6V</a:t>
            </a:r>
            <a:r>
              <a:rPr lang="zh-CN" altLang="en-US" sz="2800" dirty="0"/>
              <a:t>任意的正弦波信号</a:t>
            </a:r>
            <a:r>
              <a:rPr lang="zh-CN" altLang="en-US" sz="2800" dirty="0" smtClean="0"/>
              <a:t>，将</a:t>
            </a:r>
            <a:r>
              <a:rPr lang="zh-CN" altLang="en-US" sz="2800" dirty="0"/>
              <a:t>信号发生器的输出接到示波器，用示波器测量幅值</a:t>
            </a:r>
            <a:endParaRPr lang="zh-CN" altLang="en-US" sz="2800" dirty="0"/>
          </a:p>
          <a:p>
            <a:r>
              <a:rPr lang="zh-CN" altLang="en-US" sz="2800" dirty="0"/>
              <a:t>用万用表交流档测量信号发生器输出的信号的幅值</a:t>
            </a:r>
            <a:endParaRPr lang="zh-CN" altLang="en-US" sz="2800" dirty="0"/>
          </a:p>
          <a:p>
            <a:r>
              <a:rPr lang="zh-CN" altLang="en-US" sz="2800" dirty="0" smtClean="0"/>
              <a:t>折算</a:t>
            </a:r>
            <a:r>
              <a:rPr lang="zh-CN" altLang="en-US" sz="2800" dirty="0"/>
              <a:t>有效值与万用表用交流档读取值有效值进行比较</a:t>
            </a:r>
            <a:endParaRPr lang="zh-CN" altLang="en-US" sz="2800" dirty="0"/>
          </a:p>
          <a:p>
            <a:endParaRPr lang="zh-CN" altLang="en-US" sz="2800" dirty="0"/>
          </a:p>
        </p:txBody>
      </p:sp>
      <p:graphicFrame>
        <p:nvGraphicFramePr>
          <p:cNvPr id="4" name="Group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45572" y="3767068"/>
          <a:ext cx="8122285" cy="2776220"/>
        </p:xfrm>
        <a:graphic>
          <a:graphicData uri="http://schemas.openxmlformats.org/drawingml/2006/table">
            <a:tbl>
              <a:tblPr/>
              <a:tblGrid>
                <a:gridCol w="1906905"/>
                <a:gridCol w="967391"/>
                <a:gridCol w="1031972"/>
                <a:gridCol w="1551940"/>
                <a:gridCol w="1074420"/>
                <a:gridCol w="1589657"/>
              </a:tblGrid>
              <a:tr h="599440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函数发生器输出频率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示波器读取值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折算有效值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万用表读取值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说明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51879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smtClean="0">
                          <a:ln>
                            <a:noFill/>
                          </a:ln>
                          <a:effectLst/>
                          <a:sym typeface="+mn-ea"/>
                        </a:rPr>
                        <a:t>50hz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V/div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万用表能测量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79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1KHz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V/div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79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10khz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V/div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79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100khz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V/div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万用表不能测量</a:t>
                      </a:r>
                      <a:endParaRPr kumimoji="0" lang="zh-CN" altLang="en-US" sz="1400" b="1" i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新宋体" panose="02010609030101010101" charset="-122"/>
                        <a:sym typeface="+mn-ea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869560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测量</a:t>
            </a:r>
            <a:r>
              <a:rPr lang="en-US" altLang="zh-CN" dirty="0"/>
              <a:t>YB1638</a:t>
            </a:r>
            <a:r>
              <a:rPr lang="zh-CN" altLang="en-US" dirty="0"/>
              <a:t>信号发生器输出电压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将信号发生器输出接入万用表，红接正，负接负，万用表在</a:t>
            </a:r>
            <a:r>
              <a:rPr lang="en-US" altLang="zh-CN" sz="2800" dirty="0"/>
              <a:t>AC</a:t>
            </a:r>
            <a:r>
              <a:rPr lang="zh-CN" altLang="en-US" sz="2800" dirty="0"/>
              <a:t>档，并选用适当量程，通过调节幅度旋钮，使万用表显示</a:t>
            </a:r>
            <a:r>
              <a:rPr lang="en-US" altLang="zh-CN" sz="2800" dirty="0"/>
              <a:t>3V</a:t>
            </a:r>
            <a:r>
              <a:rPr lang="zh-CN" altLang="en-US" sz="2800" dirty="0"/>
              <a:t>有效值</a:t>
            </a:r>
            <a:endParaRPr lang="zh-CN" altLang="en-US" sz="2800" dirty="0"/>
          </a:p>
          <a:p>
            <a:r>
              <a:rPr lang="zh-CN" altLang="en-US" sz="2800" dirty="0"/>
              <a:t>将信号发生器输出接入</a:t>
            </a:r>
            <a:r>
              <a:rPr lang="zh-CN" altLang="en-US" sz="2800" dirty="0" smtClean="0"/>
              <a:t>到示波器</a:t>
            </a:r>
            <a:r>
              <a:rPr lang="zh-CN" altLang="en-US" sz="2800" dirty="0"/>
              <a:t>中，读取峰峰值</a:t>
            </a:r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4" name="图片 8" descr="照片_001_2_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84984"/>
            <a:ext cx="42021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1000125" y="3933056"/>
          <a:ext cx="28860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" r:id="rId2" imgW="1285240" imgH="254635" progId="">
                  <p:embed/>
                </p:oleObj>
              </mc:Choice>
              <mc:Fallback>
                <p:oleObj name="" r:id="rId2" imgW="1285240" imgH="254635" progId="">
                  <p:embed/>
                  <p:pic>
                    <p:nvPicPr>
                      <p:cNvPr id="0" name="图片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3933056"/>
                        <a:ext cx="28860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标注 9"/>
          <p:cNvSpPr>
            <a:spLocks noChangeArrowheads="1"/>
          </p:cNvSpPr>
          <p:nvPr/>
        </p:nvSpPr>
        <p:spPr bwMode="auto">
          <a:xfrm>
            <a:off x="1281311" y="6027564"/>
            <a:ext cx="2714625" cy="785812"/>
          </a:xfrm>
          <a:prstGeom prst="wedgeRoundRectCallout">
            <a:avLst>
              <a:gd name="adj1" fmla="val 191343"/>
              <a:gd name="adj2" fmla="val -32046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FFFF"/>
                </a:solidFill>
                <a:latin typeface="Calibri" panose="020F0502020204030204" charset="0"/>
              </a:rPr>
              <a:t>正弦波幅度调节旋钮</a:t>
            </a: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正弦波有效值接线图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7825" y="6005830"/>
            <a:ext cx="8750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</a:rPr>
              <a:t>Vpp=11.6V, 11.6V/(2*1.414)=11.6V/2.828=4.1V</a:t>
            </a:r>
            <a:endParaRPr lang="en-US" altLang="zh-CN" sz="3200">
              <a:solidFill>
                <a:srgbClr val="C00000"/>
              </a:solidFill>
            </a:endParaRPr>
          </a:p>
        </p:txBody>
      </p:sp>
      <p:pic>
        <p:nvPicPr>
          <p:cNvPr id="8" name="内容占位符 7" descr="100hz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270" y="1165860"/>
            <a:ext cx="3254375" cy="4526280"/>
          </a:xfrm>
          <a:prstGeom prst="rect">
            <a:avLst/>
          </a:prstGeom>
        </p:spPr>
      </p:pic>
      <p:pic>
        <p:nvPicPr>
          <p:cNvPr id="9" name="图片 8" descr="1KHZ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45" y="1165860"/>
            <a:ext cx="2879725" cy="4584700"/>
          </a:xfrm>
          <a:prstGeom prst="rect">
            <a:avLst/>
          </a:prstGeom>
        </p:spPr>
      </p:pic>
      <p:pic>
        <p:nvPicPr>
          <p:cNvPr id="10" name="图片 9" descr="10KHZ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70" y="1196975"/>
            <a:ext cx="2782570" cy="455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/>
            <a:r>
              <a:rPr lang="zh-CN" altLang="en-US" dirty="0"/>
              <a:t>数字示波器</a:t>
            </a:r>
            <a:r>
              <a:rPr lang="en-US" altLang="zh-CN" dirty="0" smtClean="0"/>
              <a:t>RIGOL-DS162</a:t>
            </a:r>
            <a:r>
              <a:rPr lang="en-US" altLang="zh-CN" dirty="0"/>
              <a:t>	</a:t>
            </a:r>
            <a:r>
              <a:rPr lang="en-US" altLang="zh-CN" dirty="0" smtClean="0"/>
              <a:t>	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/>
            <a:r>
              <a:rPr lang="zh-CN" altLang="en-US" dirty="0"/>
              <a:t>函数发生器</a:t>
            </a:r>
            <a:r>
              <a:rPr lang="en-US" altLang="zh-CN" dirty="0"/>
              <a:t>YB1638		</a:t>
            </a:r>
            <a:r>
              <a:rPr lang="en-US" altLang="zh-CN" dirty="0" smtClean="0"/>
              <a:t>	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/>
            <a:r>
              <a:rPr lang="zh-CN" altLang="en-US" dirty="0"/>
              <a:t>数字万用表		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 smtClean="0"/>
              <a:t>电路</a:t>
            </a:r>
            <a:r>
              <a:rPr lang="zh-CN" altLang="en-US" dirty="0"/>
              <a:t>设计实验箱	</a:t>
            </a:r>
            <a:r>
              <a:rPr lang="en-US" altLang="zh-CN" dirty="0" smtClean="0"/>
              <a:t>	</a:t>
            </a:r>
            <a:r>
              <a:rPr lang="zh-CN" altLang="en-US" dirty="0"/>
              <a:t>	</a:t>
            </a:r>
            <a:r>
              <a:rPr lang="en-US" altLang="zh-CN" dirty="0"/>
              <a:t>1</a:t>
            </a:r>
            <a:r>
              <a:rPr lang="zh-CN" altLang="en-US" dirty="0"/>
              <a:t>台</a:t>
            </a:r>
            <a:endParaRPr lang="zh-CN" altLang="en-US" dirty="0"/>
          </a:p>
          <a:p>
            <a:r>
              <a:rPr lang="zh-CN" altLang="en-US" dirty="0"/>
              <a:t>实验材料</a:t>
            </a:r>
            <a:endParaRPr lang="zh-CN" altLang="en-US" dirty="0"/>
          </a:p>
          <a:p>
            <a:pPr lvl="1"/>
            <a:r>
              <a:rPr lang="zh-CN" altLang="en-US" dirty="0"/>
              <a:t>常用电子器件			若干 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正弦波有效值</a:t>
            </a:r>
            <a:endParaRPr lang="zh-CN" altLang="en-US"/>
          </a:p>
        </p:txBody>
      </p:sp>
      <p:pic>
        <p:nvPicPr>
          <p:cNvPr id="4" name="内容占位符 3" descr="8hz有效值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140" y="1196975"/>
            <a:ext cx="2910205" cy="4526280"/>
          </a:xfrm>
          <a:prstGeom prst="rect">
            <a:avLst/>
          </a:prstGeom>
        </p:spPr>
      </p:pic>
      <p:pic>
        <p:nvPicPr>
          <p:cNvPr id="5" name="图片 4" descr="90hz有效值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45" y="1134745"/>
            <a:ext cx="2712720" cy="4650740"/>
          </a:xfrm>
          <a:prstGeom prst="rect">
            <a:avLst/>
          </a:prstGeom>
        </p:spPr>
      </p:pic>
      <p:pic>
        <p:nvPicPr>
          <p:cNvPr id="6" name="图片 5" descr="8Khz有效值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35" y="1134745"/>
            <a:ext cx="3037840" cy="4810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7825" y="6005830"/>
            <a:ext cx="8750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</a:rPr>
              <a:t>Vpp=3.58V, 3.58V/(2*1.414)=3.58V/2.828=1.2588V</a:t>
            </a:r>
            <a:endParaRPr lang="en-US" altLang="zh-CN" sz="32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测量试验箱中的直流电源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将红表笔插入</a:t>
            </a:r>
            <a:r>
              <a:rPr lang="en-US" altLang="zh-CN" sz="2400" dirty="0" err="1"/>
              <a:t>VΩmA</a:t>
            </a:r>
            <a:r>
              <a:rPr lang="zh-CN" altLang="en-US" sz="2400" dirty="0"/>
              <a:t>插孔，黑表笔插入</a:t>
            </a:r>
            <a:r>
              <a:rPr lang="en-US" altLang="zh-CN" sz="2400" dirty="0"/>
              <a:t>COM</a:t>
            </a:r>
            <a:r>
              <a:rPr lang="zh-CN" altLang="en-US" sz="2400" dirty="0"/>
              <a:t>插孔。</a:t>
            </a:r>
            <a:endParaRPr lang="zh-CN" altLang="en-US" sz="2400" dirty="0"/>
          </a:p>
          <a:p>
            <a:r>
              <a:rPr lang="zh-CN" altLang="en-US" sz="2400" dirty="0"/>
              <a:t>将功能开关量程置于直流量程，将测试笔连接到待测电路上，红表笔所接端的极性将同时显示在显示器上。</a:t>
            </a:r>
            <a:endParaRPr lang="zh-CN" altLang="en-US" sz="2400" dirty="0"/>
          </a:p>
          <a:p>
            <a:r>
              <a:rPr lang="zh-CN" altLang="en-US" sz="2400" dirty="0"/>
              <a:t>用示波器和万用表来测量实验台上的一组直流稳压电源的输出，并记录测量结果。</a:t>
            </a:r>
            <a:endParaRPr lang="zh-CN" altLang="en-US" sz="2400" dirty="0"/>
          </a:p>
          <a:p>
            <a:endParaRPr lang="zh-CN" altLang="en-US" sz="2400" dirty="0"/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829195" y="3789040"/>
          <a:ext cx="7415213" cy="2284413"/>
        </p:xfrm>
        <a:graphic>
          <a:graphicData uri="http://schemas.openxmlformats.org/drawingml/2006/table">
            <a:tbl>
              <a:tblPr/>
              <a:tblGrid>
                <a:gridCol w="2081213"/>
                <a:gridCol w="1390650"/>
                <a:gridCol w="931862"/>
                <a:gridCol w="1620838"/>
                <a:gridCol w="1390650"/>
              </a:tblGrid>
              <a:tr h="4476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直流稳压电源输出</a:t>
                      </a:r>
                      <a:endParaRPr kumimoji="0" lang="zh-CN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示波器读数</a:t>
                      </a:r>
                      <a:endParaRPr kumimoji="0" lang="zh-CN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灵敏度</a:t>
                      </a:r>
                      <a:endParaRPr kumimoji="0" lang="zh-CN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示波器折算值</a:t>
                      </a:r>
                      <a:endParaRPr kumimoji="0" lang="zh-CN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万用表读数</a:t>
                      </a:r>
                      <a:endParaRPr kumimoji="0" lang="zh-CN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6127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+5V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V/Div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万用表</a:t>
            </a:r>
            <a:r>
              <a:rPr lang="zh-CN" altLang="en-US" sz="3200" dirty="0"/>
              <a:t>连接方法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08720"/>
            <a:ext cx="5616624" cy="5722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988840"/>
            <a:ext cx="22322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用万能表</a:t>
            </a:r>
            <a:r>
              <a:rPr lang="zh-CN" altLang="en-US" b="1" dirty="0" smtClean="0"/>
              <a:t>测量</a:t>
            </a:r>
            <a:r>
              <a:rPr lang="en-US" altLang="zh-CN" b="1" dirty="0" smtClean="0"/>
              <a:t>: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红</a:t>
            </a:r>
            <a:r>
              <a:rPr lang="zh-CN" altLang="en-US" sz="1600" dirty="0"/>
              <a:t>表笔</a:t>
            </a:r>
            <a:r>
              <a:rPr lang="zh-CN" altLang="en-US" sz="1600" dirty="0" smtClean="0"/>
              <a:t>接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Vcc</a:t>
            </a:r>
            <a:r>
              <a:rPr lang="en-US" altLang="zh-CN" sz="1600" dirty="0" smtClean="0"/>
              <a:t>)5V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黑表笔</a:t>
            </a:r>
            <a:r>
              <a:rPr lang="zh-CN" altLang="en-US" sz="1600" dirty="0" smtClean="0"/>
              <a:t>接</a:t>
            </a:r>
            <a:r>
              <a:rPr lang="en-US" altLang="zh-CN" sz="1600" dirty="0" smtClean="0"/>
              <a:t>(GND)</a:t>
            </a:r>
            <a:r>
              <a:rPr lang="zh-CN" altLang="en-US" sz="1600" dirty="0"/>
              <a:t>地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然后在万用表上读取。</a:t>
            </a:r>
            <a:endParaRPr lang="en-US" altLang="zh-CN" sz="1600" dirty="0" smtClean="0"/>
          </a:p>
          <a:p>
            <a:endParaRPr lang="en-US" altLang="zh-CN" dirty="0"/>
          </a:p>
          <a:p>
            <a:r>
              <a:rPr lang="zh-CN" altLang="en-US" b="1" dirty="0"/>
              <a:t>用</a:t>
            </a:r>
            <a:r>
              <a:rPr lang="zh-CN" altLang="en-US" b="1" dirty="0" smtClean="0"/>
              <a:t>示波器</a:t>
            </a:r>
            <a:r>
              <a:rPr lang="zh-CN" altLang="en-US" b="1" dirty="0"/>
              <a:t>测量</a:t>
            </a:r>
            <a:r>
              <a:rPr lang="en-US" altLang="zh-CN" b="1" dirty="0" smtClean="0"/>
              <a:t>: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示波器的信号测试探头红</a:t>
            </a:r>
            <a:r>
              <a:rPr lang="zh-CN" altLang="en-US" sz="1600" dirty="0" smtClean="0"/>
              <a:t>的</a:t>
            </a:r>
            <a:r>
              <a:rPr lang="zh-CN" altLang="en-US" sz="1600" dirty="0"/>
              <a:t>接</a:t>
            </a:r>
            <a:r>
              <a:rPr lang="en-US" altLang="zh-CN" sz="1600" dirty="0"/>
              <a:t>(</a:t>
            </a:r>
            <a:r>
              <a:rPr lang="en-US" altLang="zh-CN" sz="1600" dirty="0" err="1"/>
              <a:t>Vcc</a:t>
            </a:r>
            <a:r>
              <a:rPr lang="en-US" altLang="zh-CN" sz="1600" dirty="0"/>
              <a:t>)5V </a:t>
            </a:r>
            <a:r>
              <a:rPr lang="zh-CN" altLang="en-US" sz="1600" dirty="0"/>
              <a:t>，黑的接</a:t>
            </a:r>
            <a:r>
              <a:rPr lang="en-US" altLang="zh-CN" sz="1600" dirty="0"/>
              <a:t>(GND)</a:t>
            </a:r>
            <a:r>
              <a:rPr lang="zh-CN" altLang="en-US" sz="1600" dirty="0"/>
              <a:t>地，然后在示波器屏上读取。</a:t>
            </a:r>
            <a:endParaRPr lang="en-US" altLang="zh-CN" sz="16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12760" cy="954405"/>
          </a:xfrm>
        </p:spPr>
        <p:txBody>
          <a:bodyPr>
            <a:normAutofit fontScale="90000"/>
          </a:bodyPr>
          <a:p>
            <a:r>
              <a:rPr lang="zh-CN" altLang="en-US"/>
              <a:t>显波器测</a:t>
            </a:r>
            <a:r>
              <a:rPr lang="en-US" altLang="zh-CN"/>
              <a:t>5V</a:t>
            </a:r>
            <a:r>
              <a:rPr lang="zh-CN" altLang="en-US"/>
              <a:t>直流电压（耦合方式设置）</a:t>
            </a:r>
            <a:endParaRPr lang="en-US" altLang="zh-CN"/>
          </a:p>
        </p:txBody>
      </p:sp>
      <p:pic>
        <p:nvPicPr>
          <p:cNvPr id="4" name="内容占位符 3" descr="有效值图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0800000">
            <a:off x="86360" y="1540510"/>
            <a:ext cx="3174365" cy="4278630"/>
          </a:xfrm>
          <a:prstGeom prst="rect">
            <a:avLst/>
          </a:prstGeom>
        </p:spPr>
      </p:pic>
      <p:pic>
        <p:nvPicPr>
          <p:cNvPr id="5" name="图片 4" descr="耦合方式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45" y="1196975"/>
            <a:ext cx="3677285" cy="4512945"/>
          </a:xfrm>
          <a:prstGeom prst="rect">
            <a:avLst/>
          </a:prstGeom>
        </p:spPr>
      </p:pic>
      <p:pic>
        <p:nvPicPr>
          <p:cNvPr id="6" name="图片 5" descr="耦合方式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520" y="1256665"/>
            <a:ext cx="3382010" cy="445262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25544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用万用表测二极管的单向导通特性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84784"/>
            <a:ext cx="8507288" cy="478112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将表笔插入“</a:t>
            </a:r>
            <a:r>
              <a:rPr lang="en-US" altLang="zh-CN" dirty="0"/>
              <a:t>COM”</a:t>
            </a:r>
            <a:r>
              <a:rPr lang="zh-CN" altLang="en-US" dirty="0"/>
              <a:t>插孔，红表插入“</a:t>
            </a:r>
            <a:r>
              <a:rPr lang="en-US" altLang="zh-CN" dirty="0"/>
              <a:t>VΩ”</a:t>
            </a:r>
            <a:r>
              <a:rPr lang="zh-CN" altLang="en-US" dirty="0"/>
              <a:t>插孔，此时红表笔极性为“</a:t>
            </a:r>
            <a:r>
              <a:rPr lang="en-US" altLang="zh-CN" dirty="0"/>
              <a:t>+”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 smtClean="0"/>
              <a:t>将</a:t>
            </a:r>
            <a:r>
              <a:rPr lang="zh-CN" altLang="en-US" dirty="0"/>
              <a:t>万用表功能量程开关置于 </a:t>
            </a:r>
            <a:r>
              <a:rPr lang="zh-CN" altLang="en-US" dirty="0" smtClean="0"/>
              <a:t>“  ”</a:t>
            </a:r>
            <a:r>
              <a:rPr lang="zh-CN" altLang="en-US" dirty="0"/>
              <a:t>位置，把红黑表笔分别接到二极管的两极，如果显示屏上显示</a:t>
            </a:r>
            <a:r>
              <a:rPr lang="en-US" altLang="zh-CN" dirty="0" smtClean="0">
                <a:solidFill>
                  <a:srgbClr val="C00000"/>
                </a:solidFill>
              </a:rPr>
              <a:t>0.6 - 0.7</a:t>
            </a:r>
            <a:r>
              <a:rPr lang="zh-CN" altLang="en-US" dirty="0"/>
              <a:t>的数字，此时二极管正向导通，显示的数字是</a:t>
            </a:r>
            <a:r>
              <a:rPr lang="en-US" altLang="zh-CN" dirty="0"/>
              <a:t>PN</a:t>
            </a:r>
            <a:r>
              <a:rPr lang="zh-CN" altLang="en-US" dirty="0"/>
              <a:t>结的电压，红表笔接的极是二极管的正极，黑表笔接的是负极。如果显示屏上显示的数字是“</a:t>
            </a:r>
            <a:r>
              <a:rPr lang="en-US" altLang="zh-CN" dirty="0">
                <a:solidFill>
                  <a:srgbClr val="C00000"/>
                </a:solidFill>
              </a:rPr>
              <a:t>1.</a:t>
            </a:r>
            <a:r>
              <a:rPr lang="en-US" altLang="zh-CN" dirty="0"/>
              <a:t>”</a:t>
            </a:r>
            <a:r>
              <a:rPr lang="zh-CN" altLang="en-US" dirty="0"/>
              <a:t>，此时二极管反向截止，红表笔接的是二极管负极，黑表笔接的是正极。 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20888"/>
            <a:ext cx="219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读取二极管值</a:t>
            </a:r>
            <a:r>
              <a:rPr lang="en-US" altLang="zh-CN" sz="3600" dirty="0"/>
              <a:t>:</a:t>
            </a:r>
            <a:r>
              <a:rPr lang="zh-CN" altLang="en-US" sz="3600" dirty="0"/>
              <a:t>正向</a:t>
            </a:r>
            <a:r>
              <a:rPr lang="en-US" altLang="zh-CN" sz="3600" dirty="0"/>
              <a:t>0.590V</a:t>
            </a:r>
            <a:endParaRPr lang="en-US" altLang="zh-CN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066" y="1383313"/>
            <a:ext cx="4752528" cy="507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二极管A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623695"/>
            <a:ext cx="3686810" cy="4833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读取二极管值</a:t>
            </a:r>
            <a:r>
              <a:rPr lang="en-US" altLang="zh-CN" sz="3600" dirty="0"/>
              <a:t>:</a:t>
            </a:r>
            <a:r>
              <a:rPr lang="zh-CN" altLang="en-US" sz="3600" dirty="0"/>
              <a:t>反向截止</a:t>
            </a: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二极管B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4475" y="1354455"/>
            <a:ext cx="5560060" cy="5196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1160" y="1196975"/>
            <a:ext cx="8463915" cy="5481955"/>
          </a:xfrm>
        </p:spPr>
        <p:txBody>
          <a:bodyPr>
            <a:normAutofit fontScale="82500"/>
          </a:bodyPr>
          <a:lstStyle/>
          <a:p>
            <a:r>
              <a:rPr lang="zh-CN" altLang="en-US" dirty="0"/>
              <a:t>用数字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示波器</a:t>
            </a:r>
            <a:r>
              <a:rPr lang="zh-CN" altLang="en-US" dirty="0"/>
              <a:t>来</a:t>
            </a:r>
            <a:r>
              <a:rPr lang="zh-CN" altLang="en-US" dirty="0">
                <a:solidFill>
                  <a:srgbClr val="FF0000"/>
                </a:solidFill>
              </a:rPr>
              <a:t>测量</a:t>
            </a:r>
            <a:r>
              <a:rPr lang="zh-CN" altLang="en-US" dirty="0"/>
              <a:t>函数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信号发生器</a:t>
            </a:r>
            <a:r>
              <a:rPr lang="zh-CN" altLang="en-US" dirty="0"/>
              <a:t>发出来的</a:t>
            </a:r>
            <a:r>
              <a:rPr lang="zh-CN" altLang="en-US" dirty="0">
                <a:solidFill>
                  <a:srgbClr val="FF0000"/>
                </a:solidFill>
              </a:rPr>
              <a:t>频率（周期）和幅度</a:t>
            </a:r>
            <a:r>
              <a:rPr lang="zh-CN" altLang="en-US" dirty="0"/>
              <a:t>。通过选择频率范围按键和频率调节旋钮，使函数信号发生器发出频率分别为</a:t>
            </a:r>
            <a:r>
              <a:rPr lang="en-US" altLang="zh-CN" dirty="0">
                <a:solidFill>
                  <a:srgbClr val="C00000"/>
                </a:solidFill>
              </a:rPr>
              <a:t>100Hz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10KHz</a:t>
            </a:r>
            <a:r>
              <a:rPr lang="zh-CN" altLang="en-US" dirty="0">
                <a:solidFill>
                  <a:srgbClr val="C00000"/>
                </a:solidFill>
              </a:rPr>
              <a:t>和</a:t>
            </a:r>
            <a:r>
              <a:rPr lang="en-US" altLang="zh-CN" dirty="0">
                <a:solidFill>
                  <a:srgbClr val="C00000"/>
                </a:solidFill>
              </a:rPr>
              <a:t>100KHz</a:t>
            </a:r>
            <a:r>
              <a:rPr lang="zh-CN" altLang="en-US" dirty="0"/>
              <a:t>的正弦波，用数字示波器测出上述信号的周期和频率，验证函数信号发生器发生信号正确率。</a:t>
            </a:r>
            <a:endParaRPr lang="zh-CN" altLang="en-US" dirty="0"/>
          </a:p>
          <a:p>
            <a:r>
              <a:rPr lang="zh-CN" altLang="en-US" dirty="0"/>
              <a:t>让信号发生器输出频率为</a:t>
            </a:r>
            <a:r>
              <a:rPr lang="en-US" altLang="zh-CN" dirty="0"/>
              <a:t>1KHz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50hz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C00000"/>
                </a:solidFill>
              </a:rPr>
              <a:t>4V-6</a:t>
            </a:r>
            <a:r>
              <a:rPr lang="en-US" altLang="zh-CN" dirty="0" smtClean="0">
                <a:solidFill>
                  <a:srgbClr val="C00000"/>
                </a:solidFill>
              </a:rPr>
              <a:t>V</a:t>
            </a:r>
            <a:r>
              <a:rPr lang="zh-CN" altLang="en-US" dirty="0">
                <a:solidFill>
                  <a:srgbClr val="C00000"/>
                </a:solidFill>
              </a:rPr>
              <a:t>峰峰值</a:t>
            </a:r>
            <a:r>
              <a:rPr lang="zh-CN" altLang="en-US" dirty="0"/>
              <a:t>的正弦波</a:t>
            </a:r>
            <a:r>
              <a:rPr lang="en-US" altLang="zh-CN" dirty="0"/>
              <a:t>(</a:t>
            </a:r>
            <a:r>
              <a:rPr lang="zh-CN" altLang="en-US" dirty="0"/>
              <a:t>用数字万用表交流档测量有效值</a:t>
            </a:r>
            <a:r>
              <a:rPr lang="en-US" altLang="zh-CN" dirty="0"/>
              <a:t>)</a:t>
            </a:r>
            <a:r>
              <a:rPr lang="zh-CN" altLang="en-US" dirty="0"/>
              <a:t>，用示波器测量其幅值，并进行有效电压值的计算与比较。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chemeClr val="tx1"/>
                </a:solidFill>
              </a:rPr>
              <a:t>我国生产的万用表的交流电压各档都是按照50赫兹交流电进行刻度和调准的，高于50赫兹 的交流电，测量的结果只能作为参考，不能作为依据。频率越高其误差也就越大。而对高频几乎就没有反应。</a:t>
            </a:r>
            <a:r>
              <a:rPr lang="en-US" altLang="zh-CN" dirty="0"/>
              <a:t>}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2" y="1268760"/>
            <a:ext cx="84391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实验接线图</a:t>
            </a:r>
            <a:endParaRPr lang="zh-CN" altLang="en-US"/>
          </a:p>
        </p:txBody>
      </p:sp>
      <p:pic>
        <p:nvPicPr>
          <p:cNvPr id="4" name="内容占位符 3" descr="接线图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3110" y="1302385"/>
            <a:ext cx="5038090" cy="48240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430f989-e0fb-423b-a089-3054839efb44}"/>
  <p:tag name="TABLE_ENDDRAG_ORIGIN_RECT" val="639*169"/>
  <p:tag name="TABLE_ENDDRAG_RECT" val="42*304*639*169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5972</Words>
  <Application>WPS 演示</Application>
  <PresentationFormat>全屏显示(4:3)</PresentationFormat>
  <Paragraphs>420</Paragraphs>
  <Slides>67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67</vt:i4>
      </vt:variant>
    </vt:vector>
  </HeadingPairs>
  <TitlesOfParts>
    <vt:vector size="86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新宋体</vt:lpstr>
      <vt:lpstr>Helvetica</vt:lpstr>
      <vt:lpstr>Calibri</vt:lpstr>
      <vt:lpstr>Arial Unicode MS</vt:lpstr>
      <vt:lpstr>Times New Roman</vt:lpstr>
      <vt:lpstr>Verdana</vt:lpstr>
      <vt:lpstr>自定义设计方案</vt:lpstr>
      <vt:lpstr>实验室PPT模版2013 beta1</vt:lpstr>
      <vt:lpstr>1_自定义设计方案</vt:lpstr>
      <vt:lpstr>Paint.Picture</vt:lpstr>
      <vt:lpstr>Paint.Picture</vt:lpstr>
      <vt:lpstr>Paint.Picture</vt:lpstr>
      <vt:lpstr>数字逻辑设计实验</vt:lpstr>
      <vt:lpstr>计算机逻辑设计实验要求</vt:lpstr>
      <vt:lpstr>实验室规章制度</vt:lpstr>
      <vt:lpstr>提  纲</vt:lpstr>
      <vt:lpstr>实验目的</vt:lpstr>
      <vt:lpstr>实验设备与材料</vt:lpstr>
      <vt:lpstr>实验任务</vt:lpstr>
      <vt:lpstr>实验原理</vt:lpstr>
      <vt:lpstr>实验接线图</vt:lpstr>
      <vt:lpstr>数字示波器面板结构（1）</vt:lpstr>
      <vt:lpstr>数字示波器面板结构（2）</vt:lpstr>
      <vt:lpstr>UNI-T数字示波器面板结构</vt:lpstr>
      <vt:lpstr>数字示波器面板（垂直控制）</vt:lpstr>
      <vt:lpstr>数字示波器面板（水平控制）</vt:lpstr>
      <vt:lpstr>Acquire 采样功能按键（1）</vt:lpstr>
      <vt:lpstr>Acquire 采样功能按键（2）</vt:lpstr>
      <vt:lpstr>Acquire 采样功能按键（3）</vt:lpstr>
      <vt:lpstr>普通采样</vt:lpstr>
      <vt:lpstr>峰值检测</vt:lpstr>
      <vt:lpstr>实时采样</vt:lpstr>
      <vt:lpstr>实时采样</vt:lpstr>
      <vt:lpstr> 等效时间采样（等效采样）</vt:lpstr>
      <vt:lpstr>等效时间采样（等效采样）</vt:lpstr>
      <vt:lpstr>Display显示功能按键（1）</vt:lpstr>
      <vt:lpstr>Display显示功能按键（2）</vt:lpstr>
      <vt:lpstr>Storage存储功能按键（1）</vt:lpstr>
      <vt:lpstr>Storage存储功能按键（2）</vt:lpstr>
      <vt:lpstr>Utility辅助系统功能按键（1）</vt:lpstr>
      <vt:lpstr>Utility辅助系统功能按键（2）</vt:lpstr>
      <vt:lpstr>Measure自动测量按键（1）</vt:lpstr>
      <vt:lpstr>Measure自动测量按键（2）</vt:lpstr>
      <vt:lpstr>Measure自动测量按键（3）</vt:lpstr>
      <vt:lpstr>Measure自动测量按键（4）</vt:lpstr>
      <vt:lpstr>Cursor光标测量按键（1）</vt:lpstr>
      <vt:lpstr>Cursor光标测量按键（2）</vt:lpstr>
      <vt:lpstr>Auto和Run/Stop功能按键</vt:lpstr>
      <vt:lpstr>示波器和信号发生器连线方法</vt:lpstr>
      <vt:lpstr>示波器信号输入电缆</vt:lpstr>
      <vt:lpstr>YB1638信号发生器面板结构</vt:lpstr>
      <vt:lpstr>UTG9002C信号发生器面板结构</vt:lpstr>
      <vt:lpstr>UTG9002C信号发生器面板结构</vt:lpstr>
      <vt:lpstr>UTG9002C信号发生器面板结构</vt:lpstr>
      <vt:lpstr>电路设计实验箱</vt:lpstr>
      <vt:lpstr>电路设计实验箱说明</vt:lpstr>
      <vt:lpstr>电路设计实验箱说明</vt:lpstr>
      <vt:lpstr>数字万用表</vt:lpstr>
      <vt:lpstr>实验内容与步骤</vt:lpstr>
      <vt:lpstr>常用电子器件认识</vt:lpstr>
      <vt:lpstr>识别顺序</vt:lpstr>
      <vt:lpstr>示波器的读取</vt:lpstr>
      <vt:lpstr>振幅的读取</vt:lpstr>
      <vt:lpstr>振幅的读取（x,y方向位置调节）</vt:lpstr>
      <vt:lpstr>PowerPoint 演示文稿</vt:lpstr>
      <vt:lpstr>频率的读取</vt:lpstr>
      <vt:lpstr>用示波器测量正弦波信号（1）</vt:lpstr>
      <vt:lpstr>用示波器测量正弦波信号（2）</vt:lpstr>
      <vt:lpstr>测量YB1638信号发生器输出电压（1）</vt:lpstr>
      <vt:lpstr>测量YB1638信号发生器输出电压（2）</vt:lpstr>
      <vt:lpstr>正弦波有效值</vt:lpstr>
      <vt:lpstr>正弦波有效值</vt:lpstr>
      <vt:lpstr>测量试验箱中的直流电源</vt:lpstr>
      <vt:lpstr>万用表连接方法</vt:lpstr>
      <vt:lpstr>显波器测5V直流电压（耦合方式设置）</vt:lpstr>
      <vt:lpstr>用万用表测二极管的单向导通特性</vt:lpstr>
      <vt:lpstr>读取二极管值</vt:lpstr>
      <vt:lpstr>读取二极管值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CSTZJU</cp:lastModifiedBy>
  <cp:revision>346</cp:revision>
  <dcterms:created xsi:type="dcterms:W3CDTF">2011-08-03T07:44:00Z</dcterms:created>
  <dcterms:modified xsi:type="dcterms:W3CDTF">2021-09-15T06:46:15Z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